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56" r:id="rId2"/>
    <p:sldId id="259" r:id="rId3"/>
    <p:sldId id="399" r:id="rId4"/>
    <p:sldId id="400" r:id="rId5"/>
    <p:sldId id="258" r:id="rId6"/>
    <p:sldId id="438" r:id="rId7"/>
    <p:sldId id="433" r:id="rId8"/>
    <p:sldId id="429" r:id="rId9"/>
    <p:sldId id="435" r:id="rId10"/>
    <p:sldId id="430" r:id="rId11"/>
    <p:sldId id="436" r:id="rId12"/>
    <p:sldId id="474" r:id="rId13"/>
    <p:sldId id="461" r:id="rId14"/>
    <p:sldId id="454" r:id="rId15"/>
    <p:sldId id="455" r:id="rId16"/>
    <p:sldId id="456" r:id="rId17"/>
    <p:sldId id="457" r:id="rId18"/>
    <p:sldId id="458" r:id="rId19"/>
    <p:sldId id="459" r:id="rId20"/>
    <p:sldId id="462" r:id="rId21"/>
    <p:sldId id="460" r:id="rId22"/>
    <p:sldId id="463" r:id="rId23"/>
    <p:sldId id="464" r:id="rId24"/>
    <p:sldId id="473" r:id="rId25"/>
    <p:sldId id="465" r:id="rId26"/>
    <p:sldId id="467" r:id="rId27"/>
    <p:sldId id="468" r:id="rId28"/>
    <p:sldId id="469" r:id="rId29"/>
    <p:sldId id="470" r:id="rId30"/>
    <p:sldId id="471" r:id="rId31"/>
    <p:sldId id="47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16A43"/>
    <a:srgbClr val="0A75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63" autoAdjust="0"/>
    <p:restoredTop sz="94660"/>
  </p:normalViewPr>
  <p:slideViewPr>
    <p:cSldViewPr snapToGrid="0">
      <p:cViewPr varScale="1">
        <p:scale>
          <a:sx n="73" d="100"/>
          <a:sy n="73" d="100"/>
        </p:scale>
        <p:origin x="432"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014C27-F88E-4AB9-981B-FFA44E02DE39}" type="doc">
      <dgm:prSet loTypeId="urn:microsoft.com/office/officeart/2005/8/layout/vList2" loCatId="list" qsTypeId="urn:microsoft.com/office/officeart/2005/8/quickstyle/simple1" qsCatId="simple" csTypeId="urn:microsoft.com/office/officeart/2005/8/colors/accent1_2" csCatId="accent1" phldr="1"/>
      <dgm:spPr>
        <a:scene3d>
          <a:camera prst="orthographicFront">
            <a:rot lat="0" lon="0" rev="0"/>
          </a:camera>
          <a:lightRig rig="balanced" dir="t">
            <a:rot lat="0" lon="0" rev="8700000"/>
          </a:lightRig>
        </a:scene3d>
      </dgm:spPr>
      <dgm:t>
        <a:bodyPr/>
        <a:lstStyle/>
        <a:p>
          <a:endParaRPr lang="en-IN"/>
        </a:p>
      </dgm:t>
    </dgm:pt>
    <dgm:pt modelId="{339C34B5-A3E4-4F3B-8381-6FC96B294A11}">
      <dgm:prSet custT="1"/>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pPr algn="just"/>
          <a:r>
            <a:rPr lang="en-IN" sz="2000" dirty="0">
              <a:latin typeface="Times New Roman" panose="02020603050405020304" pitchFamily="18" charset="0"/>
              <a:cs typeface="Times New Roman" panose="02020603050405020304" pitchFamily="18" charset="0"/>
            </a:rPr>
            <a:t>Cerebral microbleeds (CMBs) are small haemorrhages nearby blood vessels. They have been recognized as important diagnostic biomarkers for many cerebrovascular diseases and cognitive dysfunctions. </a:t>
          </a:r>
        </a:p>
      </dgm:t>
    </dgm:pt>
    <dgm:pt modelId="{56EACD70-E1F2-4EE3-BF8D-03BAB1EF1369}" type="parTrans" cxnId="{73A7FF04-B0F6-4FDE-851A-D6F9E1FA3A69}">
      <dgm:prSet/>
      <dgm:spPr/>
      <dgm:t>
        <a:bodyPr/>
        <a:lstStyle/>
        <a:p>
          <a:endParaRPr lang="en-IN"/>
        </a:p>
      </dgm:t>
    </dgm:pt>
    <dgm:pt modelId="{4E429394-C10C-4291-9E3F-ACE3B9095E48}" type="sibTrans" cxnId="{73A7FF04-B0F6-4FDE-851A-D6F9E1FA3A69}">
      <dgm:prSet/>
      <dgm:spPr/>
      <dgm:t>
        <a:bodyPr/>
        <a:lstStyle/>
        <a:p>
          <a:endParaRPr lang="en-IN"/>
        </a:p>
      </dgm:t>
    </dgm:pt>
    <dgm:pt modelId="{73D31C35-D8BF-4322-91FE-0BBC40846888}">
      <dgm:prSet custT="1"/>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pPr algn="just"/>
          <a:r>
            <a:rPr lang="en-US" sz="2000" dirty="0">
              <a:latin typeface="Times New Roman" panose="02020603050405020304" pitchFamily="18" charset="0"/>
              <a:cs typeface="Times New Roman" panose="02020603050405020304" pitchFamily="18" charset="0"/>
            </a:rPr>
            <a:t>In current clinical routine, CMBs are manually labelled by radiologists but this procedure is laborious, time-consuming, and error prone. </a:t>
          </a:r>
          <a:endParaRPr lang="en-IN" sz="2000" dirty="0">
            <a:latin typeface="Times New Roman" panose="02020603050405020304" pitchFamily="18" charset="0"/>
            <a:cs typeface="Times New Roman" panose="02020603050405020304" pitchFamily="18" charset="0"/>
          </a:endParaRPr>
        </a:p>
      </dgm:t>
    </dgm:pt>
    <dgm:pt modelId="{65F78722-E33F-402D-A3DF-68C57193B8C6}" type="parTrans" cxnId="{689A1AB1-5F09-4C88-A0AD-46E3C0C9D7EB}">
      <dgm:prSet/>
      <dgm:spPr/>
      <dgm:t>
        <a:bodyPr/>
        <a:lstStyle/>
        <a:p>
          <a:endParaRPr lang="en-IN"/>
        </a:p>
      </dgm:t>
    </dgm:pt>
    <dgm:pt modelId="{4A5AABFA-6D54-4E94-A666-0AFEC6DCEA3B}" type="sibTrans" cxnId="{689A1AB1-5F09-4C88-A0AD-46E3C0C9D7EB}">
      <dgm:prSet/>
      <dgm:spPr/>
      <dgm:t>
        <a:bodyPr/>
        <a:lstStyle/>
        <a:p>
          <a:endParaRPr lang="en-IN"/>
        </a:p>
      </dgm:t>
    </dgm:pt>
    <dgm:pt modelId="{251C3F13-3F76-447C-82C6-E9EDD87BC691}">
      <dgm:prSet custT="1"/>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pPr algn="just"/>
          <a:r>
            <a:rPr lang="en-US" sz="2000" dirty="0">
              <a:latin typeface="Times New Roman" panose="02020603050405020304" pitchFamily="18" charset="0"/>
              <a:cs typeface="Times New Roman" panose="02020603050405020304" pitchFamily="18" charset="0"/>
            </a:rPr>
            <a:t>To further improve the detection performance while reducing the computational cost, They propose a cascaded framework under 3D CNNs for the task of CMB detection. </a:t>
          </a:r>
          <a:endParaRPr lang="en-IN" sz="2000" dirty="0">
            <a:latin typeface="Times New Roman" panose="02020603050405020304" pitchFamily="18" charset="0"/>
            <a:cs typeface="Times New Roman" panose="02020603050405020304" pitchFamily="18" charset="0"/>
          </a:endParaRPr>
        </a:p>
      </dgm:t>
    </dgm:pt>
    <dgm:pt modelId="{2BFE421C-6F55-491C-8831-AD5DB0BD7E4F}" type="parTrans" cxnId="{906074F8-9420-4609-97C5-670435796341}">
      <dgm:prSet/>
      <dgm:spPr/>
      <dgm:t>
        <a:bodyPr/>
        <a:lstStyle/>
        <a:p>
          <a:endParaRPr lang="en-IN"/>
        </a:p>
      </dgm:t>
    </dgm:pt>
    <dgm:pt modelId="{8A9F087D-5413-4F2D-A3D0-A21A146BC10D}" type="sibTrans" cxnId="{906074F8-9420-4609-97C5-670435796341}">
      <dgm:prSet/>
      <dgm:spPr/>
      <dgm:t>
        <a:bodyPr/>
        <a:lstStyle/>
        <a:p>
          <a:endParaRPr lang="en-IN"/>
        </a:p>
      </dgm:t>
    </dgm:pt>
    <dgm:pt modelId="{0B558F2D-BE75-4CC1-B5B2-966AEEE7A5CB}" type="pres">
      <dgm:prSet presAssocID="{D1014C27-F88E-4AB9-981B-FFA44E02DE39}" presName="linear" presStyleCnt="0">
        <dgm:presLayoutVars>
          <dgm:animLvl val="lvl"/>
          <dgm:resizeHandles val="exact"/>
        </dgm:presLayoutVars>
      </dgm:prSet>
      <dgm:spPr/>
    </dgm:pt>
    <dgm:pt modelId="{3B09AB88-CD27-4214-9380-C12C50D32BB6}" type="pres">
      <dgm:prSet presAssocID="{339C34B5-A3E4-4F3B-8381-6FC96B294A11}" presName="parentText" presStyleLbl="node1" presStyleIdx="0" presStyleCnt="3" custScaleY="111292" custLinFactNeighborX="-97" custLinFactNeighborY="-73808">
        <dgm:presLayoutVars>
          <dgm:chMax val="0"/>
          <dgm:bulletEnabled val="1"/>
        </dgm:presLayoutVars>
      </dgm:prSet>
      <dgm:spPr/>
    </dgm:pt>
    <dgm:pt modelId="{7C9AB31E-91B3-48D8-B2EA-EF0BA1269828}" type="pres">
      <dgm:prSet presAssocID="{4E429394-C10C-4291-9E3F-ACE3B9095E48}" presName="spacer"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4CF9711F-D407-4191-9C3C-2EFD14D69E23}" type="pres">
      <dgm:prSet presAssocID="{73D31C35-D8BF-4322-91FE-0BBC40846888}" presName="parentText" presStyleLbl="node1" presStyleIdx="1" presStyleCnt="3" custScaleY="98091" custLinFactNeighborY="-91417">
        <dgm:presLayoutVars>
          <dgm:chMax val="0"/>
          <dgm:bulletEnabled val="1"/>
        </dgm:presLayoutVars>
      </dgm:prSet>
      <dgm:spPr/>
    </dgm:pt>
    <dgm:pt modelId="{04BE29C7-9466-40BC-B43E-8AD4E5E3987E}" type="pres">
      <dgm:prSet presAssocID="{4A5AABFA-6D54-4E94-A666-0AFEC6DCEA3B}" presName="spacer"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C48586E0-37A6-41CD-89AF-852EF1226E9F}" type="pres">
      <dgm:prSet presAssocID="{251C3F13-3F76-447C-82C6-E9EDD87BC691}" presName="parentText" presStyleLbl="node1" presStyleIdx="2" presStyleCnt="3" custScaleY="91625" custLinFactY="-1410" custLinFactNeighborX="24" custLinFactNeighborY="-100000">
        <dgm:presLayoutVars>
          <dgm:chMax val="0"/>
          <dgm:bulletEnabled val="1"/>
        </dgm:presLayoutVars>
      </dgm:prSet>
      <dgm:spPr/>
    </dgm:pt>
  </dgm:ptLst>
  <dgm:cxnLst>
    <dgm:cxn modelId="{73A7FF04-B0F6-4FDE-851A-D6F9E1FA3A69}" srcId="{D1014C27-F88E-4AB9-981B-FFA44E02DE39}" destId="{339C34B5-A3E4-4F3B-8381-6FC96B294A11}" srcOrd="0" destOrd="0" parTransId="{56EACD70-E1F2-4EE3-BF8D-03BAB1EF1369}" sibTransId="{4E429394-C10C-4291-9E3F-ACE3B9095E48}"/>
    <dgm:cxn modelId="{D7719E5C-BFD2-4B2A-A63B-18C6A703C8C3}" type="presOf" srcId="{339C34B5-A3E4-4F3B-8381-6FC96B294A11}" destId="{3B09AB88-CD27-4214-9380-C12C50D32BB6}" srcOrd="0" destOrd="0" presId="urn:microsoft.com/office/officeart/2005/8/layout/vList2"/>
    <dgm:cxn modelId="{12AD975E-FD40-4937-8ECC-9086FFFF7B80}" type="presOf" srcId="{251C3F13-3F76-447C-82C6-E9EDD87BC691}" destId="{C48586E0-37A6-41CD-89AF-852EF1226E9F}" srcOrd="0" destOrd="0" presId="urn:microsoft.com/office/officeart/2005/8/layout/vList2"/>
    <dgm:cxn modelId="{7346777F-85AA-4FF9-A44C-401B0E0E4A45}" type="presOf" srcId="{D1014C27-F88E-4AB9-981B-FFA44E02DE39}" destId="{0B558F2D-BE75-4CC1-B5B2-966AEEE7A5CB}" srcOrd="0" destOrd="0" presId="urn:microsoft.com/office/officeart/2005/8/layout/vList2"/>
    <dgm:cxn modelId="{689A1AB1-5F09-4C88-A0AD-46E3C0C9D7EB}" srcId="{D1014C27-F88E-4AB9-981B-FFA44E02DE39}" destId="{73D31C35-D8BF-4322-91FE-0BBC40846888}" srcOrd="1" destOrd="0" parTransId="{65F78722-E33F-402D-A3DF-68C57193B8C6}" sibTransId="{4A5AABFA-6D54-4E94-A666-0AFEC6DCEA3B}"/>
    <dgm:cxn modelId="{906074F8-9420-4609-97C5-670435796341}" srcId="{D1014C27-F88E-4AB9-981B-FFA44E02DE39}" destId="{251C3F13-3F76-447C-82C6-E9EDD87BC691}" srcOrd="2" destOrd="0" parTransId="{2BFE421C-6F55-491C-8831-AD5DB0BD7E4F}" sibTransId="{8A9F087D-5413-4F2D-A3D0-A21A146BC10D}"/>
    <dgm:cxn modelId="{E5A4E2FF-573B-4471-8041-9A7F14F10DE8}" type="presOf" srcId="{73D31C35-D8BF-4322-91FE-0BBC40846888}" destId="{4CF9711F-D407-4191-9C3C-2EFD14D69E23}" srcOrd="0" destOrd="0" presId="urn:microsoft.com/office/officeart/2005/8/layout/vList2"/>
    <dgm:cxn modelId="{B31424FB-5B01-49B9-A5B6-DD737AAEA9C7}" type="presParOf" srcId="{0B558F2D-BE75-4CC1-B5B2-966AEEE7A5CB}" destId="{3B09AB88-CD27-4214-9380-C12C50D32BB6}" srcOrd="0" destOrd="0" presId="urn:microsoft.com/office/officeart/2005/8/layout/vList2"/>
    <dgm:cxn modelId="{12482BE8-2815-41BD-B456-FBD7CD2A2E5E}" type="presParOf" srcId="{0B558F2D-BE75-4CC1-B5B2-966AEEE7A5CB}" destId="{7C9AB31E-91B3-48D8-B2EA-EF0BA1269828}" srcOrd="1" destOrd="0" presId="urn:microsoft.com/office/officeart/2005/8/layout/vList2"/>
    <dgm:cxn modelId="{911D3C38-74E9-4462-8D2E-ED5C99FB9DA5}" type="presParOf" srcId="{0B558F2D-BE75-4CC1-B5B2-966AEEE7A5CB}" destId="{4CF9711F-D407-4191-9C3C-2EFD14D69E23}" srcOrd="2" destOrd="0" presId="urn:microsoft.com/office/officeart/2005/8/layout/vList2"/>
    <dgm:cxn modelId="{46EFD6D0-7EFC-4AA1-9D8F-66DA19440B0F}" type="presParOf" srcId="{0B558F2D-BE75-4CC1-B5B2-966AEEE7A5CB}" destId="{04BE29C7-9466-40BC-B43E-8AD4E5E3987E}" srcOrd="3" destOrd="0" presId="urn:microsoft.com/office/officeart/2005/8/layout/vList2"/>
    <dgm:cxn modelId="{6A91064F-D299-4408-B4D8-9B74C85DA35F}" type="presParOf" srcId="{0B558F2D-BE75-4CC1-B5B2-966AEEE7A5CB}" destId="{C48586E0-37A6-41CD-89AF-852EF1226E9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5D0A16-A8A4-4A21-A4AE-52F8A1EC22E0}" type="doc">
      <dgm:prSet loTypeId="urn:microsoft.com/office/officeart/2005/8/layout/vList2" loCatId="list" qsTypeId="urn:microsoft.com/office/officeart/2005/8/quickstyle/simple1" qsCatId="simple" csTypeId="urn:microsoft.com/office/officeart/2005/8/colors/accent1_2" csCatId="accent1" phldr="1"/>
      <dgm:spPr>
        <a:scene3d>
          <a:camera prst="orthographicFront">
            <a:rot lat="0" lon="0" rev="0"/>
          </a:camera>
          <a:lightRig rig="balanced" dir="t">
            <a:rot lat="0" lon="0" rev="8700000"/>
          </a:lightRig>
        </a:scene3d>
      </dgm:spPr>
      <dgm:t>
        <a:bodyPr/>
        <a:lstStyle/>
        <a:p>
          <a:endParaRPr lang="en-IN"/>
        </a:p>
      </dgm:t>
    </dgm:pt>
    <dgm:pt modelId="{F6A79468-37C6-4144-81FD-E19FA503893A}">
      <dgm:prSet custT="1"/>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pPr algn="just"/>
          <a:r>
            <a:rPr lang="en-IN" sz="2000" dirty="0">
              <a:latin typeface="Times New Roman" panose="02020603050405020304" pitchFamily="18" charset="0"/>
              <a:cs typeface="Times New Roman" panose="02020603050405020304" pitchFamily="18" charset="0"/>
            </a:rPr>
            <a:t>This study proposes a new liver segmentation method based on a sparse a priori statistical shape model (SP-SSM). First, mark points are selected in the liver a priori model and the original image. </a:t>
          </a:r>
        </a:p>
      </dgm:t>
    </dgm:pt>
    <dgm:pt modelId="{F8DFA454-84D8-4357-B939-AAB11F688A91}" type="parTrans" cxnId="{62BD9F4C-BD0B-4776-B93C-DAAFD31AE14B}">
      <dgm:prSet/>
      <dgm:spPr/>
      <dgm:t>
        <a:bodyPr/>
        <a:lstStyle/>
        <a:p>
          <a:endParaRPr lang="en-IN"/>
        </a:p>
      </dgm:t>
    </dgm:pt>
    <dgm:pt modelId="{3BA154DB-4752-4316-ABBA-C0AAA58CF89B}" type="sibTrans" cxnId="{62BD9F4C-BD0B-4776-B93C-DAAFD31AE14B}">
      <dgm:prSet/>
      <dgm:spPr/>
      <dgm:t>
        <a:bodyPr/>
        <a:lstStyle/>
        <a:p>
          <a:endParaRPr lang="en-IN"/>
        </a:p>
      </dgm:t>
    </dgm:pt>
    <dgm:pt modelId="{A25000D2-5BC0-414A-8187-E127E9E1E784}">
      <dgm:prSet custT="1"/>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pPr algn="just"/>
          <a:r>
            <a:rPr lang="en-US" sz="2000" dirty="0">
              <a:latin typeface="Times New Roman" panose="02020603050405020304" pitchFamily="18" charset="0"/>
              <a:cs typeface="Times New Roman" panose="02020603050405020304" pitchFamily="18" charset="0"/>
            </a:rPr>
            <a:t>Then, the a priori shape and its mark points are used to obtain a dictionary for the liver boundary information. Second, the sparse coefficient is calculated based on the correspondence between mark points in the original image and those in the a priori model, and then the sparse statistical model is established by combining the sparse coefficients and the dictionary. </a:t>
          </a:r>
          <a:endParaRPr lang="en-IN" sz="2000" dirty="0">
            <a:latin typeface="Times New Roman" panose="02020603050405020304" pitchFamily="18" charset="0"/>
            <a:cs typeface="Times New Roman" panose="02020603050405020304" pitchFamily="18" charset="0"/>
          </a:endParaRPr>
        </a:p>
      </dgm:t>
    </dgm:pt>
    <dgm:pt modelId="{686EB829-9488-497F-988B-BC626AA75F41}" type="parTrans" cxnId="{B458BBBB-F469-4AAA-9BAE-03A67F8D98AF}">
      <dgm:prSet/>
      <dgm:spPr/>
      <dgm:t>
        <a:bodyPr/>
        <a:lstStyle/>
        <a:p>
          <a:endParaRPr lang="en-IN"/>
        </a:p>
      </dgm:t>
    </dgm:pt>
    <dgm:pt modelId="{71F60C16-9C64-4287-85A6-E18605E01534}" type="sibTrans" cxnId="{B458BBBB-F469-4AAA-9BAE-03A67F8D98AF}">
      <dgm:prSet/>
      <dgm:spPr/>
      <dgm:t>
        <a:bodyPr/>
        <a:lstStyle/>
        <a:p>
          <a:endParaRPr lang="en-IN"/>
        </a:p>
      </dgm:t>
    </dgm:pt>
    <dgm:pt modelId="{AE329ED2-2D70-4771-B40A-987FE3AA5CD5}" type="pres">
      <dgm:prSet presAssocID="{B25D0A16-A8A4-4A21-A4AE-52F8A1EC22E0}" presName="linear" presStyleCnt="0">
        <dgm:presLayoutVars>
          <dgm:animLvl val="lvl"/>
          <dgm:resizeHandles val="exact"/>
        </dgm:presLayoutVars>
      </dgm:prSet>
      <dgm:spPr/>
    </dgm:pt>
    <dgm:pt modelId="{E40EB02E-B97E-41FA-AD40-5DEE44073914}" type="pres">
      <dgm:prSet presAssocID="{F6A79468-37C6-4144-81FD-E19FA503893A}" presName="parentText" presStyleLbl="node1" presStyleIdx="0" presStyleCnt="2" custScaleY="90438" custLinFactNeighborY="-85639">
        <dgm:presLayoutVars>
          <dgm:chMax val="0"/>
          <dgm:bulletEnabled val="1"/>
        </dgm:presLayoutVars>
      </dgm:prSet>
      <dgm:spPr/>
    </dgm:pt>
    <dgm:pt modelId="{8F3E3A24-3EDD-451A-BA7A-27E21A438104}" type="pres">
      <dgm:prSet presAssocID="{3BA154DB-4752-4316-ABBA-C0AAA58CF89B}" presName="spacer"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87663651-DE1D-4BE9-82B9-4588EBC6C8BF}" type="pres">
      <dgm:prSet presAssocID="{A25000D2-5BC0-414A-8187-E127E9E1E784}" presName="parentText" presStyleLbl="node1" presStyleIdx="1" presStyleCnt="2" custScaleY="129102">
        <dgm:presLayoutVars>
          <dgm:chMax val="0"/>
          <dgm:bulletEnabled val="1"/>
        </dgm:presLayoutVars>
      </dgm:prSet>
      <dgm:spPr/>
    </dgm:pt>
  </dgm:ptLst>
  <dgm:cxnLst>
    <dgm:cxn modelId="{FCFF2A1D-FB9A-4E90-8088-72BBE62830DB}" type="presOf" srcId="{A25000D2-5BC0-414A-8187-E127E9E1E784}" destId="{87663651-DE1D-4BE9-82B9-4588EBC6C8BF}" srcOrd="0" destOrd="0" presId="urn:microsoft.com/office/officeart/2005/8/layout/vList2"/>
    <dgm:cxn modelId="{62BD9F4C-BD0B-4776-B93C-DAAFD31AE14B}" srcId="{B25D0A16-A8A4-4A21-A4AE-52F8A1EC22E0}" destId="{F6A79468-37C6-4144-81FD-E19FA503893A}" srcOrd="0" destOrd="0" parTransId="{F8DFA454-84D8-4357-B939-AAB11F688A91}" sibTransId="{3BA154DB-4752-4316-ABBA-C0AAA58CF89B}"/>
    <dgm:cxn modelId="{84B1C94D-D3DA-4E69-BAD6-94A4A801DAF4}" type="presOf" srcId="{B25D0A16-A8A4-4A21-A4AE-52F8A1EC22E0}" destId="{AE329ED2-2D70-4771-B40A-987FE3AA5CD5}" srcOrd="0" destOrd="0" presId="urn:microsoft.com/office/officeart/2005/8/layout/vList2"/>
    <dgm:cxn modelId="{52F5228B-1049-4966-BEA5-15FB412DE293}" type="presOf" srcId="{F6A79468-37C6-4144-81FD-E19FA503893A}" destId="{E40EB02E-B97E-41FA-AD40-5DEE44073914}" srcOrd="0" destOrd="0" presId="urn:microsoft.com/office/officeart/2005/8/layout/vList2"/>
    <dgm:cxn modelId="{B458BBBB-F469-4AAA-9BAE-03A67F8D98AF}" srcId="{B25D0A16-A8A4-4A21-A4AE-52F8A1EC22E0}" destId="{A25000D2-5BC0-414A-8187-E127E9E1E784}" srcOrd="1" destOrd="0" parTransId="{686EB829-9488-497F-988B-BC626AA75F41}" sibTransId="{71F60C16-9C64-4287-85A6-E18605E01534}"/>
    <dgm:cxn modelId="{6A616AE0-0453-4370-9931-54A9C5C2D5B4}" type="presParOf" srcId="{AE329ED2-2D70-4771-B40A-987FE3AA5CD5}" destId="{E40EB02E-B97E-41FA-AD40-5DEE44073914}" srcOrd="0" destOrd="0" presId="urn:microsoft.com/office/officeart/2005/8/layout/vList2"/>
    <dgm:cxn modelId="{8515DE07-E493-4C0A-B36B-A6CA41AE0A62}" type="presParOf" srcId="{AE329ED2-2D70-4771-B40A-987FE3AA5CD5}" destId="{8F3E3A24-3EDD-451A-BA7A-27E21A438104}" srcOrd="1" destOrd="0" presId="urn:microsoft.com/office/officeart/2005/8/layout/vList2"/>
    <dgm:cxn modelId="{47218BC4-8DAA-4D68-9748-B0C510382C33}" type="presParOf" srcId="{AE329ED2-2D70-4771-B40A-987FE3AA5CD5}" destId="{87663651-DE1D-4BE9-82B9-4588EBC6C8BF}"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5C53D6A-F4B2-4A13-BEC4-534893F14D80}" type="doc">
      <dgm:prSet loTypeId="urn:microsoft.com/office/officeart/2005/8/layout/hProcess4" loCatId="process" qsTypeId="urn:microsoft.com/office/officeart/2005/8/quickstyle/3d2" qsCatId="3D" csTypeId="urn:microsoft.com/office/officeart/2005/8/colors/accent1_2" csCatId="accent1" phldr="1"/>
      <dgm:spPr/>
      <dgm:t>
        <a:bodyPr/>
        <a:lstStyle/>
        <a:p>
          <a:endParaRPr lang="en-IN"/>
        </a:p>
      </dgm:t>
    </dgm:pt>
    <dgm:pt modelId="{D4933561-7904-4216-B2B4-EBB87C9D74AF}">
      <dgm:prSet/>
      <dgm:spPr/>
      <dgm:t>
        <a:bodyPr/>
        <a:lstStyle/>
        <a:p>
          <a:r>
            <a:rPr lang="en-IN" b="1" dirty="0">
              <a:latin typeface="Times New Roman" panose="02020603050405020304" pitchFamily="18" charset="0"/>
              <a:cs typeface="Times New Roman" panose="02020603050405020304" pitchFamily="18" charset="0"/>
            </a:rPr>
            <a:t>Image Analysis</a:t>
          </a:r>
        </a:p>
      </dgm:t>
    </dgm:pt>
    <dgm:pt modelId="{55509E0E-076F-4480-A1ED-BAD1FE6CB087}" type="parTrans" cxnId="{3E6CA4CE-903E-4647-A82D-75A13C319590}">
      <dgm:prSet/>
      <dgm:spPr/>
      <dgm:t>
        <a:bodyPr/>
        <a:lstStyle/>
        <a:p>
          <a:endParaRPr lang="en-IN"/>
        </a:p>
      </dgm:t>
    </dgm:pt>
    <dgm:pt modelId="{96E14B9A-AD82-41B6-91BF-7570539E2D89}" type="sibTrans" cxnId="{3E6CA4CE-903E-4647-A82D-75A13C319590}">
      <dgm:prSet/>
      <dgm:spPr/>
      <dgm:t>
        <a:bodyPr/>
        <a:lstStyle/>
        <a:p>
          <a:endParaRPr lang="en-IN"/>
        </a:p>
      </dgm:t>
    </dgm:pt>
    <dgm:pt modelId="{388BE889-8229-4E3A-BF6B-3D75FE784A97}">
      <dgm:prSet custT="1"/>
      <dgm:spPr/>
      <dgm:t>
        <a:bodyPr/>
        <a:lstStyle/>
        <a:p>
          <a:r>
            <a:rPr lang="en-IN" sz="1400" b="1" dirty="0">
              <a:latin typeface="Times New Roman" panose="02020603050405020304" pitchFamily="18" charset="0"/>
              <a:cs typeface="Times New Roman" panose="02020603050405020304" pitchFamily="18" charset="0"/>
            </a:rPr>
            <a:t>Pre-processing</a:t>
          </a:r>
        </a:p>
      </dgm:t>
    </dgm:pt>
    <dgm:pt modelId="{00AD8D82-30A6-4D9A-AE2F-A3DB292D879B}" type="parTrans" cxnId="{15F876C9-B262-430F-AD21-BD5C7A31F868}">
      <dgm:prSet/>
      <dgm:spPr/>
      <dgm:t>
        <a:bodyPr/>
        <a:lstStyle/>
        <a:p>
          <a:endParaRPr lang="en-IN"/>
        </a:p>
      </dgm:t>
    </dgm:pt>
    <dgm:pt modelId="{00D5FCAD-A901-4466-8B69-1E9E76814889}" type="sibTrans" cxnId="{15F876C9-B262-430F-AD21-BD5C7A31F868}">
      <dgm:prSet/>
      <dgm:spPr/>
      <dgm:t>
        <a:bodyPr/>
        <a:lstStyle/>
        <a:p>
          <a:endParaRPr lang="en-IN"/>
        </a:p>
      </dgm:t>
    </dgm:pt>
    <dgm:pt modelId="{CE2EFBD3-0F59-40C7-96C6-1AD2E09B4EC3}">
      <dgm:prSet/>
      <dgm:spPr/>
      <dgm:t>
        <a:bodyPr/>
        <a:lstStyle/>
        <a:p>
          <a:r>
            <a:rPr lang="en-IN" b="1" dirty="0">
              <a:latin typeface="Times New Roman" panose="02020603050405020304" pitchFamily="18" charset="0"/>
              <a:cs typeface="Times New Roman" panose="02020603050405020304" pitchFamily="18" charset="0"/>
            </a:rPr>
            <a:t>Features</a:t>
          </a:r>
        </a:p>
      </dgm:t>
    </dgm:pt>
    <dgm:pt modelId="{94A44E8B-6308-47DE-9202-6F6FC6E3A8B1}" type="parTrans" cxnId="{B5464D56-92C8-4368-8E43-3DB5C5F0B5E9}">
      <dgm:prSet/>
      <dgm:spPr/>
      <dgm:t>
        <a:bodyPr/>
        <a:lstStyle/>
        <a:p>
          <a:endParaRPr lang="en-IN"/>
        </a:p>
      </dgm:t>
    </dgm:pt>
    <dgm:pt modelId="{C33DF2A7-4C3F-4565-ACDA-D8057C40E282}" type="sibTrans" cxnId="{B5464D56-92C8-4368-8E43-3DB5C5F0B5E9}">
      <dgm:prSet/>
      <dgm:spPr/>
      <dgm:t>
        <a:bodyPr/>
        <a:lstStyle/>
        <a:p>
          <a:endParaRPr lang="en-IN"/>
        </a:p>
      </dgm:t>
    </dgm:pt>
    <dgm:pt modelId="{A6475524-1D9F-4858-B0B9-2ADA5E5525D1}">
      <dgm:prSet custT="1"/>
      <dgm:spPr/>
      <dgm:t>
        <a:bodyPr/>
        <a:lstStyle/>
        <a:p>
          <a:r>
            <a:rPr lang="en-IN" sz="1400" b="1" dirty="0">
              <a:latin typeface="Times New Roman" panose="02020603050405020304" pitchFamily="18" charset="0"/>
              <a:cs typeface="Times New Roman" panose="02020603050405020304" pitchFamily="18" charset="0"/>
            </a:rPr>
            <a:t>Features Extraction</a:t>
          </a:r>
        </a:p>
      </dgm:t>
    </dgm:pt>
    <dgm:pt modelId="{DF654B92-98FA-41A7-9FF9-5BEA5FAF01A1}" type="parTrans" cxnId="{1D424886-A7BC-42AC-A370-9CA925405F57}">
      <dgm:prSet/>
      <dgm:spPr/>
      <dgm:t>
        <a:bodyPr/>
        <a:lstStyle/>
        <a:p>
          <a:endParaRPr lang="en-IN"/>
        </a:p>
      </dgm:t>
    </dgm:pt>
    <dgm:pt modelId="{4CEE693C-9599-43AB-8129-D20E6C046E5A}" type="sibTrans" cxnId="{1D424886-A7BC-42AC-A370-9CA925405F57}">
      <dgm:prSet/>
      <dgm:spPr/>
      <dgm:t>
        <a:bodyPr/>
        <a:lstStyle/>
        <a:p>
          <a:endParaRPr lang="en-IN"/>
        </a:p>
      </dgm:t>
    </dgm:pt>
    <dgm:pt modelId="{248DA107-B631-4C13-BBBB-D1D271756D00}">
      <dgm:prSet/>
      <dgm:spPr/>
      <dgm:t>
        <a:bodyPr/>
        <a:lstStyle/>
        <a:p>
          <a:r>
            <a:rPr lang="en-IN" b="1" dirty="0">
              <a:latin typeface="Times New Roman" panose="02020603050405020304" pitchFamily="18" charset="0"/>
              <a:cs typeface="Times New Roman" panose="02020603050405020304" pitchFamily="18" charset="0"/>
            </a:rPr>
            <a:t>Classification </a:t>
          </a:r>
        </a:p>
      </dgm:t>
    </dgm:pt>
    <dgm:pt modelId="{5A6C3962-D2FE-49BE-81BA-642EEC4EBD08}" type="parTrans" cxnId="{26E1F81F-DC13-4677-9DFF-65D44FC24769}">
      <dgm:prSet/>
      <dgm:spPr/>
      <dgm:t>
        <a:bodyPr/>
        <a:lstStyle/>
        <a:p>
          <a:endParaRPr lang="en-IN"/>
        </a:p>
      </dgm:t>
    </dgm:pt>
    <dgm:pt modelId="{0A982627-83EE-4881-AF28-79FC06DD1F13}" type="sibTrans" cxnId="{26E1F81F-DC13-4677-9DFF-65D44FC24769}">
      <dgm:prSet/>
      <dgm:spPr/>
      <dgm:t>
        <a:bodyPr/>
        <a:lstStyle/>
        <a:p>
          <a:endParaRPr lang="en-IN"/>
        </a:p>
      </dgm:t>
    </dgm:pt>
    <dgm:pt modelId="{EE46375C-83A3-43A3-A34D-1D2CC0F5703C}">
      <dgm:prSet custT="1"/>
      <dgm:spPr/>
      <dgm:t>
        <a:bodyPr anchor="ctr"/>
        <a:lstStyle/>
        <a:p>
          <a:pPr algn="l">
            <a:buFontTx/>
            <a:buNone/>
          </a:pPr>
          <a:r>
            <a:rPr lang="en-US" sz="1400" b="1" i="0" dirty="0">
              <a:latin typeface="Times New Roman" panose="02020603050405020304" pitchFamily="18" charset="0"/>
              <a:ea typeface="Calibri Light" panose="020F0302020204030204" pitchFamily="34" charset="0"/>
              <a:cs typeface="Times New Roman" panose="02020603050405020304" pitchFamily="18" charset="0"/>
            </a:rPr>
            <a:t>   processing an image into fundamental components to extract meaningful information</a:t>
          </a:r>
          <a:r>
            <a:rPr lang="en-US" sz="1400" b="0" i="0" dirty="0">
              <a:latin typeface="Times New Roman" panose="02020603050405020304" pitchFamily="18" charset="0"/>
              <a:ea typeface="Calibri Light" panose="020F0302020204030204" pitchFamily="34" charset="0"/>
              <a:cs typeface="Times New Roman" panose="02020603050405020304" pitchFamily="18" charset="0"/>
            </a:rPr>
            <a:t>.</a:t>
          </a:r>
          <a:endParaRPr lang="en-IN" sz="1400" i="0" dirty="0">
            <a:latin typeface="Times New Roman" panose="02020603050405020304" pitchFamily="18" charset="0"/>
            <a:ea typeface="Calibri Light" panose="020F0302020204030204" pitchFamily="34" charset="0"/>
            <a:cs typeface="Times New Roman" panose="02020603050405020304" pitchFamily="18" charset="0"/>
          </a:endParaRPr>
        </a:p>
      </dgm:t>
    </dgm:pt>
    <dgm:pt modelId="{4F84DD38-8F9C-48A8-A64F-D264559C6BF1}" type="parTrans" cxnId="{CDEB4798-7446-4535-A116-FBF208270FC1}">
      <dgm:prSet/>
      <dgm:spPr/>
      <dgm:t>
        <a:bodyPr/>
        <a:lstStyle/>
        <a:p>
          <a:endParaRPr lang="en-IN"/>
        </a:p>
      </dgm:t>
    </dgm:pt>
    <dgm:pt modelId="{ECD71135-EC84-499D-A83D-ABBFC10BB065}" type="sibTrans" cxnId="{CDEB4798-7446-4535-A116-FBF208270FC1}">
      <dgm:prSet/>
      <dgm:spPr/>
      <dgm:t>
        <a:bodyPr/>
        <a:lstStyle/>
        <a:p>
          <a:endParaRPr lang="en-IN"/>
        </a:p>
      </dgm:t>
    </dgm:pt>
    <dgm:pt modelId="{3806B1C3-2E75-4380-8C93-6D6C39CDA45C}">
      <dgm:prSet custT="1"/>
      <dgm:spPr/>
      <dgm:t>
        <a:bodyPr anchor="ctr"/>
        <a:lstStyle/>
        <a:p>
          <a:pPr algn="l">
            <a:buNone/>
          </a:pPr>
          <a:r>
            <a:rPr lang="en-US" sz="1400" b="1" i="0" dirty="0">
              <a:latin typeface="Times New Roman" panose="02020603050405020304" pitchFamily="18" charset="0"/>
              <a:ea typeface="Calibri Light" panose="020F0302020204030204" pitchFamily="34" charset="0"/>
              <a:cs typeface="Times New Roman" panose="02020603050405020304" pitchFamily="18" charset="0"/>
            </a:rPr>
            <a:t>A preliminary processing of data in order to prepare it for the primary processing.</a:t>
          </a:r>
          <a:endParaRPr lang="en-IN" sz="1400" dirty="0">
            <a:latin typeface="Times New Roman" panose="02020603050405020304" pitchFamily="18" charset="0"/>
            <a:ea typeface="Calibri Light" panose="020F0302020204030204" pitchFamily="34" charset="0"/>
            <a:cs typeface="Times New Roman" panose="02020603050405020304" pitchFamily="18" charset="0"/>
          </a:endParaRPr>
        </a:p>
      </dgm:t>
    </dgm:pt>
    <dgm:pt modelId="{3CE1B3F4-E93A-4C25-9AA6-F6D3FBCBC5A0}" type="parTrans" cxnId="{F71807B1-B89A-45D1-8DCD-3BC73890A552}">
      <dgm:prSet/>
      <dgm:spPr/>
      <dgm:t>
        <a:bodyPr/>
        <a:lstStyle/>
        <a:p>
          <a:endParaRPr lang="en-IN"/>
        </a:p>
      </dgm:t>
    </dgm:pt>
    <dgm:pt modelId="{EA2ABB38-9EDE-475B-B8F9-EB37206C2E28}" type="sibTrans" cxnId="{F71807B1-B89A-45D1-8DCD-3BC73890A552}">
      <dgm:prSet/>
      <dgm:spPr/>
      <dgm:t>
        <a:bodyPr/>
        <a:lstStyle/>
        <a:p>
          <a:endParaRPr lang="en-IN"/>
        </a:p>
      </dgm:t>
    </dgm:pt>
    <dgm:pt modelId="{EF2035C1-8BF8-4C62-B74C-BCD76BB298FB}">
      <dgm:prSet custT="1"/>
      <dgm:spPr/>
      <dgm:t>
        <a:bodyPr anchor="ctr"/>
        <a:lstStyle/>
        <a:p>
          <a:pPr>
            <a:buNone/>
          </a:pPr>
          <a:r>
            <a:rPr lang="en-US" sz="1400" b="1" i="0" dirty="0">
              <a:latin typeface="Times New Roman" panose="02020603050405020304" pitchFamily="18" charset="0"/>
              <a:ea typeface="Calibri Light" panose="020F0302020204030204" pitchFamily="34" charset="0"/>
              <a:cs typeface="Times New Roman" panose="02020603050405020304" pitchFamily="18" charset="0"/>
            </a:rPr>
            <a:t>The structure, form or appearance.</a:t>
          </a:r>
          <a:endParaRPr lang="en-IN" sz="1400" dirty="0">
            <a:latin typeface="Times New Roman" panose="02020603050405020304" pitchFamily="18" charset="0"/>
            <a:ea typeface="Calibri Light" panose="020F0302020204030204" pitchFamily="34" charset="0"/>
            <a:cs typeface="Times New Roman" panose="02020603050405020304" pitchFamily="18" charset="0"/>
          </a:endParaRPr>
        </a:p>
      </dgm:t>
    </dgm:pt>
    <dgm:pt modelId="{4A66DCFE-C87F-4CC9-9201-71A57771D6AE}" type="parTrans" cxnId="{DC44873F-D99E-49FD-BE27-93DAF3136A6E}">
      <dgm:prSet/>
      <dgm:spPr/>
      <dgm:t>
        <a:bodyPr/>
        <a:lstStyle/>
        <a:p>
          <a:endParaRPr lang="en-IN"/>
        </a:p>
      </dgm:t>
    </dgm:pt>
    <dgm:pt modelId="{9F8B1484-5A6E-4435-ADE6-344F7A8F6431}" type="sibTrans" cxnId="{DC44873F-D99E-49FD-BE27-93DAF3136A6E}">
      <dgm:prSet/>
      <dgm:spPr/>
      <dgm:t>
        <a:bodyPr/>
        <a:lstStyle/>
        <a:p>
          <a:endParaRPr lang="en-IN"/>
        </a:p>
      </dgm:t>
    </dgm:pt>
    <dgm:pt modelId="{7EEAE674-48FE-49B4-870B-ACF4B96E310C}">
      <dgm:prSet custT="1"/>
      <dgm:spPr/>
      <dgm:t>
        <a:bodyPr anchor="ctr"/>
        <a:lstStyle/>
        <a:p>
          <a:pPr algn="l">
            <a:buNone/>
          </a:pPr>
          <a:r>
            <a:rPr lang="en-US" sz="1200" b="1" i="0" dirty="0">
              <a:latin typeface="Times New Roman" panose="02020603050405020304" pitchFamily="18" charset="0"/>
              <a:ea typeface="Calibri Light" panose="020F0302020204030204" pitchFamily="34" charset="0"/>
              <a:cs typeface="Times New Roman" panose="02020603050405020304" pitchFamily="18" charset="0"/>
            </a:rPr>
            <a:t>An initial set of raw data is reduced to more manageable groups for processing.</a:t>
          </a:r>
          <a:endParaRPr lang="en-IN" sz="1200" b="1" dirty="0">
            <a:latin typeface="Times New Roman" panose="02020603050405020304" pitchFamily="18" charset="0"/>
            <a:ea typeface="Calibri Light" panose="020F0302020204030204" pitchFamily="34" charset="0"/>
            <a:cs typeface="Times New Roman" panose="02020603050405020304" pitchFamily="18" charset="0"/>
          </a:endParaRPr>
        </a:p>
      </dgm:t>
    </dgm:pt>
    <dgm:pt modelId="{E90338C5-85BD-4C1F-A857-787C82822EA5}" type="parTrans" cxnId="{5BA98B6D-9C70-4F26-BB3C-BAF49BFDE357}">
      <dgm:prSet/>
      <dgm:spPr/>
      <dgm:t>
        <a:bodyPr/>
        <a:lstStyle/>
        <a:p>
          <a:endParaRPr lang="en-IN"/>
        </a:p>
      </dgm:t>
    </dgm:pt>
    <dgm:pt modelId="{7700BDF3-EE4D-4427-B1C7-638FF7D7F98D}" type="sibTrans" cxnId="{5BA98B6D-9C70-4F26-BB3C-BAF49BFDE357}">
      <dgm:prSet/>
      <dgm:spPr/>
      <dgm:t>
        <a:bodyPr/>
        <a:lstStyle/>
        <a:p>
          <a:endParaRPr lang="en-IN"/>
        </a:p>
      </dgm:t>
    </dgm:pt>
    <dgm:pt modelId="{D73346D1-0182-4358-9674-E78F85826758}">
      <dgm:prSet custT="1"/>
      <dgm:spPr/>
      <dgm:t>
        <a:bodyPr anchor="ctr"/>
        <a:lstStyle/>
        <a:p>
          <a:pPr algn="l">
            <a:buNone/>
          </a:pPr>
          <a:r>
            <a:rPr lang="en-US" sz="1400" b="1" i="0" dirty="0">
              <a:latin typeface="Times New Roman" panose="02020603050405020304" pitchFamily="18" charset="0"/>
              <a:ea typeface="Calibri Light" panose="020F0302020204030204" pitchFamily="34" charset="0"/>
              <a:cs typeface="Times New Roman" panose="02020603050405020304" pitchFamily="18" charset="0"/>
            </a:rPr>
            <a:t>Useful tool for anyone developing statistical surveys.</a:t>
          </a:r>
          <a:endParaRPr lang="en-IN" sz="1400" b="1" dirty="0">
            <a:latin typeface="Times New Roman" panose="02020603050405020304" pitchFamily="18" charset="0"/>
            <a:ea typeface="Calibri Light" panose="020F0302020204030204" pitchFamily="34" charset="0"/>
            <a:cs typeface="Times New Roman" panose="02020603050405020304" pitchFamily="18" charset="0"/>
          </a:endParaRPr>
        </a:p>
      </dgm:t>
    </dgm:pt>
    <dgm:pt modelId="{250DD683-6304-4979-9360-EAD8830110E7}" type="parTrans" cxnId="{3CA99A2F-330C-4E77-A455-ABF9CD379CAB}">
      <dgm:prSet/>
      <dgm:spPr/>
      <dgm:t>
        <a:bodyPr/>
        <a:lstStyle/>
        <a:p>
          <a:endParaRPr lang="en-IN"/>
        </a:p>
      </dgm:t>
    </dgm:pt>
    <dgm:pt modelId="{F9FAE437-18B6-4A1F-BD6B-CF537BEEF649}" type="sibTrans" cxnId="{3CA99A2F-330C-4E77-A455-ABF9CD379CAB}">
      <dgm:prSet/>
      <dgm:spPr/>
      <dgm:t>
        <a:bodyPr/>
        <a:lstStyle/>
        <a:p>
          <a:endParaRPr lang="en-IN"/>
        </a:p>
      </dgm:t>
    </dgm:pt>
    <dgm:pt modelId="{796E13A4-1902-413C-9FA9-79082E822246}" type="pres">
      <dgm:prSet presAssocID="{15C53D6A-F4B2-4A13-BEC4-534893F14D80}" presName="Name0" presStyleCnt="0">
        <dgm:presLayoutVars>
          <dgm:dir/>
          <dgm:animLvl val="lvl"/>
          <dgm:resizeHandles val="exact"/>
        </dgm:presLayoutVars>
      </dgm:prSet>
      <dgm:spPr/>
    </dgm:pt>
    <dgm:pt modelId="{C4D8E2B2-441A-4E8C-A8C8-5D72022F8BAA}" type="pres">
      <dgm:prSet presAssocID="{15C53D6A-F4B2-4A13-BEC4-534893F14D80}" presName="tSp" presStyleCnt="0"/>
      <dgm:spPr/>
    </dgm:pt>
    <dgm:pt modelId="{912D9758-71F3-43F8-AFF3-F93A6FE58C56}" type="pres">
      <dgm:prSet presAssocID="{15C53D6A-F4B2-4A13-BEC4-534893F14D80}" presName="bSp" presStyleCnt="0"/>
      <dgm:spPr/>
    </dgm:pt>
    <dgm:pt modelId="{5E597B2F-2C70-4FC7-A304-066289613A1B}" type="pres">
      <dgm:prSet presAssocID="{15C53D6A-F4B2-4A13-BEC4-534893F14D80}" presName="process" presStyleCnt="0"/>
      <dgm:spPr/>
    </dgm:pt>
    <dgm:pt modelId="{3C6FCF17-4651-43FF-B2BF-A1DABECE02C1}" type="pres">
      <dgm:prSet presAssocID="{D4933561-7904-4216-B2B4-EBB87C9D74AF}" presName="composite1" presStyleCnt="0"/>
      <dgm:spPr/>
    </dgm:pt>
    <dgm:pt modelId="{69868EC9-0E9F-47D3-8D7C-578AC83A6F7D}" type="pres">
      <dgm:prSet presAssocID="{D4933561-7904-4216-B2B4-EBB87C9D74AF}" presName="dummyNode1" presStyleLbl="node1" presStyleIdx="0" presStyleCnt="5"/>
      <dgm:spPr/>
    </dgm:pt>
    <dgm:pt modelId="{F3453DBA-B956-4432-92D2-AEEAF122C46D}" type="pres">
      <dgm:prSet presAssocID="{D4933561-7904-4216-B2B4-EBB87C9D74AF}" presName="childNode1" presStyleLbl="bgAcc1" presStyleIdx="0" presStyleCnt="5" custScaleX="180484" custScaleY="166277" custLinFactNeighborX="-4064" custLinFactNeighborY="-1355">
        <dgm:presLayoutVars>
          <dgm:bulletEnabled val="1"/>
        </dgm:presLayoutVars>
      </dgm:prSet>
      <dgm:spPr/>
    </dgm:pt>
    <dgm:pt modelId="{56AA7085-62E0-400F-AAA0-922A9324B05A}" type="pres">
      <dgm:prSet presAssocID="{D4933561-7904-4216-B2B4-EBB87C9D74AF}" presName="childNode1tx" presStyleLbl="bgAcc1" presStyleIdx="0" presStyleCnt="5">
        <dgm:presLayoutVars>
          <dgm:bulletEnabled val="1"/>
        </dgm:presLayoutVars>
      </dgm:prSet>
      <dgm:spPr/>
    </dgm:pt>
    <dgm:pt modelId="{51BF1E77-93A6-4A24-8171-836A3109C7FF}" type="pres">
      <dgm:prSet presAssocID="{D4933561-7904-4216-B2B4-EBB87C9D74AF}" presName="parentNode1" presStyleLbl="node1" presStyleIdx="0" presStyleCnt="5" custScaleX="159244" custLinFactNeighborX="29475" custLinFactNeighborY="73547">
        <dgm:presLayoutVars>
          <dgm:chMax val="1"/>
          <dgm:bulletEnabled val="1"/>
        </dgm:presLayoutVars>
      </dgm:prSet>
      <dgm:spPr/>
    </dgm:pt>
    <dgm:pt modelId="{802A0643-7060-43B9-B1F9-FF890CB28CB1}" type="pres">
      <dgm:prSet presAssocID="{D4933561-7904-4216-B2B4-EBB87C9D74AF}" presName="connSite1" presStyleCnt="0"/>
      <dgm:spPr/>
    </dgm:pt>
    <dgm:pt modelId="{15E1DF41-58EA-4D7C-9645-8004C9CB31D5}" type="pres">
      <dgm:prSet presAssocID="{96E14B9A-AD82-41B6-91BF-7570539E2D89}" presName="Name9" presStyleLbl="sibTrans2D1" presStyleIdx="0" presStyleCnt="4" custAng="0" custLinFactNeighborX="-4742" custLinFactNeighborY="3977"/>
      <dgm:spPr/>
    </dgm:pt>
    <dgm:pt modelId="{55B14268-DACA-4856-AA0C-653206FCB4B7}" type="pres">
      <dgm:prSet presAssocID="{388BE889-8229-4E3A-BF6B-3D75FE784A97}" presName="composite2" presStyleCnt="0"/>
      <dgm:spPr/>
    </dgm:pt>
    <dgm:pt modelId="{D48AB420-0AFE-4ECD-9C18-ABE8F87C524B}" type="pres">
      <dgm:prSet presAssocID="{388BE889-8229-4E3A-BF6B-3D75FE784A97}" presName="dummyNode2" presStyleLbl="node1" presStyleIdx="0" presStyleCnt="5"/>
      <dgm:spPr/>
    </dgm:pt>
    <dgm:pt modelId="{FF02D3C2-315D-4F38-86D1-14D9548FBF6B}" type="pres">
      <dgm:prSet presAssocID="{388BE889-8229-4E3A-BF6B-3D75FE784A97}" presName="childNode2" presStyleLbl="bgAcc1" presStyleIdx="1" presStyleCnt="5" custScaleX="186611" custScaleY="139708">
        <dgm:presLayoutVars>
          <dgm:bulletEnabled val="1"/>
        </dgm:presLayoutVars>
      </dgm:prSet>
      <dgm:spPr/>
    </dgm:pt>
    <dgm:pt modelId="{FB7C3DDD-6A3B-461E-9904-8025872D4F49}" type="pres">
      <dgm:prSet presAssocID="{388BE889-8229-4E3A-BF6B-3D75FE784A97}" presName="childNode2tx" presStyleLbl="bgAcc1" presStyleIdx="1" presStyleCnt="5">
        <dgm:presLayoutVars>
          <dgm:bulletEnabled val="1"/>
        </dgm:presLayoutVars>
      </dgm:prSet>
      <dgm:spPr/>
    </dgm:pt>
    <dgm:pt modelId="{BF75CC8C-F49A-412C-B2DF-D28740FB893D}" type="pres">
      <dgm:prSet presAssocID="{388BE889-8229-4E3A-BF6B-3D75FE784A97}" presName="parentNode2" presStyleLbl="node1" presStyleIdx="1" presStyleCnt="5" custScaleX="151126" custLinFactNeighborX="52270" custLinFactNeighborY="-48218">
        <dgm:presLayoutVars>
          <dgm:chMax val="0"/>
          <dgm:bulletEnabled val="1"/>
        </dgm:presLayoutVars>
      </dgm:prSet>
      <dgm:spPr/>
    </dgm:pt>
    <dgm:pt modelId="{FD1B4D25-29CA-4DAA-B34A-17148FC6753D}" type="pres">
      <dgm:prSet presAssocID="{388BE889-8229-4E3A-BF6B-3D75FE784A97}" presName="connSite2" presStyleCnt="0"/>
      <dgm:spPr/>
    </dgm:pt>
    <dgm:pt modelId="{E7BD16AB-BEA2-4316-B636-67EF94F0F9B6}" type="pres">
      <dgm:prSet presAssocID="{00D5FCAD-A901-4466-8B69-1E9E76814889}" presName="Name18" presStyleLbl="sibTrans2D1" presStyleIdx="1" presStyleCnt="4" custAng="496351" custLinFactNeighborX="4635" custLinFactNeighborY="-1978"/>
      <dgm:spPr/>
    </dgm:pt>
    <dgm:pt modelId="{9F440544-78A7-483A-BCB1-13BF9722E9FE}" type="pres">
      <dgm:prSet presAssocID="{CE2EFBD3-0F59-40C7-96C6-1AD2E09B4EC3}" presName="composite1" presStyleCnt="0"/>
      <dgm:spPr/>
    </dgm:pt>
    <dgm:pt modelId="{1B0097F2-D815-4BA2-BB12-C7091390BD06}" type="pres">
      <dgm:prSet presAssocID="{CE2EFBD3-0F59-40C7-96C6-1AD2E09B4EC3}" presName="dummyNode1" presStyleLbl="node1" presStyleIdx="1" presStyleCnt="5"/>
      <dgm:spPr/>
    </dgm:pt>
    <dgm:pt modelId="{3BAEB6E1-A64E-4297-9A91-8E476B8BF457}" type="pres">
      <dgm:prSet presAssocID="{CE2EFBD3-0F59-40C7-96C6-1AD2E09B4EC3}" presName="childNode1" presStyleLbl="bgAcc1" presStyleIdx="2" presStyleCnt="5" custScaleX="158490" custScaleY="98329" custLinFactNeighborX="-7607" custLinFactNeighborY="2583">
        <dgm:presLayoutVars>
          <dgm:bulletEnabled val="1"/>
        </dgm:presLayoutVars>
      </dgm:prSet>
      <dgm:spPr/>
    </dgm:pt>
    <dgm:pt modelId="{263852E1-78A0-460C-8B68-5DB5C5915E73}" type="pres">
      <dgm:prSet presAssocID="{CE2EFBD3-0F59-40C7-96C6-1AD2E09B4EC3}" presName="childNode1tx" presStyleLbl="bgAcc1" presStyleIdx="2" presStyleCnt="5">
        <dgm:presLayoutVars>
          <dgm:bulletEnabled val="1"/>
        </dgm:presLayoutVars>
      </dgm:prSet>
      <dgm:spPr/>
    </dgm:pt>
    <dgm:pt modelId="{86E82827-B62E-49B6-96EA-13C71FB4E539}" type="pres">
      <dgm:prSet presAssocID="{CE2EFBD3-0F59-40C7-96C6-1AD2E09B4EC3}" presName="parentNode1" presStyleLbl="node1" presStyleIdx="2" presStyleCnt="5" custScaleX="104658" custLinFactNeighborX="45115" custLinFactNeighborY="10524">
        <dgm:presLayoutVars>
          <dgm:chMax val="1"/>
          <dgm:bulletEnabled val="1"/>
        </dgm:presLayoutVars>
      </dgm:prSet>
      <dgm:spPr/>
    </dgm:pt>
    <dgm:pt modelId="{BE440FED-7E74-47BC-83F6-F7EE3B5C94B5}" type="pres">
      <dgm:prSet presAssocID="{CE2EFBD3-0F59-40C7-96C6-1AD2E09B4EC3}" presName="connSite1" presStyleCnt="0"/>
      <dgm:spPr/>
    </dgm:pt>
    <dgm:pt modelId="{0C3A1952-5FA2-4B8D-8FC9-A87423216A01}" type="pres">
      <dgm:prSet presAssocID="{C33DF2A7-4C3F-4565-ACDA-D8057C40E282}" presName="Name9" presStyleLbl="sibTrans2D1" presStyleIdx="2" presStyleCnt="4" custAng="21379220" custLinFactNeighborX="4333" custLinFactNeighborY="2406"/>
      <dgm:spPr/>
    </dgm:pt>
    <dgm:pt modelId="{98EBCA62-EF12-4383-8344-9584E29AB045}" type="pres">
      <dgm:prSet presAssocID="{A6475524-1D9F-4858-B0B9-2ADA5E5525D1}" presName="composite2" presStyleCnt="0"/>
      <dgm:spPr/>
    </dgm:pt>
    <dgm:pt modelId="{34BE6C58-37A4-414E-89D6-FB7B6F52DF04}" type="pres">
      <dgm:prSet presAssocID="{A6475524-1D9F-4858-B0B9-2ADA5E5525D1}" presName="dummyNode2" presStyleLbl="node1" presStyleIdx="2" presStyleCnt="5"/>
      <dgm:spPr/>
    </dgm:pt>
    <dgm:pt modelId="{43CA7C23-AAB3-4E07-B156-FB61EC6C2180}" type="pres">
      <dgm:prSet presAssocID="{A6475524-1D9F-4858-B0B9-2ADA5E5525D1}" presName="childNode2" presStyleLbl="bgAcc1" presStyleIdx="3" presStyleCnt="5" custScaleX="153296" custScaleY="131501">
        <dgm:presLayoutVars>
          <dgm:bulletEnabled val="1"/>
        </dgm:presLayoutVars>
      </dgm:prSet>
      <dgm:spPr/>
    </dgm:pt>
    <dgm:pt modelId="{57D24B3F-89BE-494E-8C3C-1924FA85BF14}" type="pres">
      <dgm:prSet presAssocID="{A6475524-1D9F-4858-B0B9-2ADA5E5525D1}" presName="childNode2tx" presStyleLbl="bgAcc1" presStyleIdx="3" presStyleCnt="5">
        <dgm:presLayoutVars>
          <dgm:bulletEnabled val="1"/>
        </dgm:presLayoutVars>
      </dgm:prSet>
      <dgm:spPr/>
    </dgm:pt>
    <dgm:pt modelId="{576BC5A9-47F8-449E-B355-3BACDE2835DE}" type="pres">
      <dgm:prSet presAssocID="{A6475524-1D9F-4858-B0B9-2ADA5E5525D1}" presName="parentNode2" presStyleLbl="node1" presStyleIdx="3" presStyleCnt="5" custScaleX="196692" custLinFactNeighborX="37826" custLinFactNeighborY="-29691">
        <dgm:presLayoutVars>
          <dgm:chMax val="0"/>
          <dgm:bulletEnabled val="1"/>
        </dgm:presLayoutVars>
      </dgm:prSet>
      <dgm:spPr/>
    </dgm:pt>
    <dgm:pt modelId="{88B942C3-A28A-4043-8112-3B90FFB30C35}" type="pres">
      <dgm:prSet presAssocID="{A6475524-1D9F-4858-B0B9-2ADA5E5525D1}" presName="connSite2" presStyleCnt="0"/>
      <dgm:spPr/>
    </dgm:pt>
    <dgm:pt modelId="{79EE7B82-30C7-4458-B18B-32B403860F91}" type="pres">
      <dgm:prSet presAssocID="{4CEE693C-9599-43AB-8129-D20E6C046E5A}" presName="Name18" presStyleLbl="sibTrans2D1" presStyleIdx="3" presStyleCnt="4" custAng="354329" custLinFactNeighborX="286" custLinFactNeighborY="-2872"/>
      <dgm:spPr/>
    </dgm:pt>
    <dgm:pt modelId="{4DD05ABF-023D-4A45-A1F2-844F066C97DD}" type="pres">
      <dgm:prSet presAssocID="{248DA107-B631-4C13-BBBB-D1D271756D00}" presName="composite1" presStyleCnt="0"/>
      <dgm:spPr/>
    </dgm:pt>
    <dgm:pt modelId="{460F6ED8-A7D0-4822-9D3F-5F8A3F5F0BF2}" type="pres">
      <dgm:prSet presAssocID="{248DA107-B631-4C13-BBBB-D1D271756D00}" presName="dummyNode1" presStyleLbl="node1" presStyleIdx="3" presStyleCnt="5"/>
      <dgm:spPr/>
    </dgm:pt>
    <dgm:pt modelId="{3D6F431A-24D4-4513-9CD2-8DD5379F9749}" type="pres">
      <dgm:prSet presAssocID="{248DA107-B631-4C13-BBBB-D1D271756D00}" presName="childNode1" presStyleLbl="bgAcc1" presStyleIdx="4" presStyleCnt="5" custScaleX="172755" custScaleY="113312">
        <dgm:presLayoutVars>
          <dgm:bulletEnabled val="1"/>
        </dgm:presLayoutVars>
      </dgm:prSet>
      <dgm:spPr/>
    </dgm:pt>
    <dgm:pt modelId="{F3181477-D1A1-440A-977B-9018F2E21A0E}" type="pres">
      <dgm:prSet presAssocID="{248DA107-B631-4C13-BBBB-D1D271756D00}" presName="childNode1tx" presStyleLbl="bgAcc1" presStyleIdx="4" presStyleCnt="5">
        <dgm:presLayoutVars>
          <dgm:bulletEnabled val="1"/>
        </dgm:presLayoutVars>
      </dgm:prSet>
      <dgm:spPr/>
    </dgm:pt>
    <dgm:pt modelId="{6E1A3A15-7986-44AA-80B3-23E17DC39A2B}" type="pres">
      <dgm:prSet presAssocID="{248DA107-B631-4C13-BBBB-D1D271756D00}" presName="parentNode1" presStyleLbl="node1" presStyleIdx="4" presStyleCnt="5" custScaleX="142218" custLinFactX="-1815" custLinFactNeighborX="-100000" custLinFactNeighborY="33808">
        <dgm:presLayoutVars>
          <dgm:chMax val="1"/>
          <dgm:bulletEnabled val="1"/>
        </dgm:presLayoutVars>
      </dgm:prSet>
      <dgm:spPr/>
    </dgm:pt>
    <dgm:pt modelId="{EBCDE4E9-D83D-4515-8685-53457C42A65E}" type="pres">
      <dgm:prSet presAssocID="{248DA107-B631-4C13-BBBB-D1D271756D00}" presName="connSite1" presStyleCnt="0"/>
      <dgm:spPr/>
    </dgm:pt>
  </dgm:ptLst>
  <dgm:cxnLst>
    <dgm:cxn modelId="{7191D315-4FD3-4A0D-9458-7C8BD7C82C53}" type="presOf" srcId="{3806B1C3-2E75-4380-8C93-6D6C39CDA45C}" destId="{FB7C3DDD-6A3B-461E-9904-8025872D4F49}" srcOrd="1" destOrd="0" presId="urn:microsoft.com/office/officeart/2005/8/layout/hProcess4"/>
    <dgm:cxn modelId="{26E1F81F-DC13-4677-9DFF-65D44FC24769}" srcId="{15C53D6A-F4B2-4A13-BEC4-534893F14D80}" destId="{248DA107-B631-4C13-BBBB-D1D271756D00}" srcOrd="4" destOrd="0" parTransId="{5A6C3962-D2FE-49BE-81BA-642EEC4EBD08}" sibTransId="{0A982627-83EE-4881-AF28-79FC06DD1F13}"/>
    <dgm:cxn modelId="{3CA99A2F-330C-4E77-A455-ABF9CD379CAB}" srcId="{248DA107-B631-4C13-BBBB-D1D271756D00}" destId="{D73346D1-0182-4358-9674-E78F85826758}" srcOrd="0" destOrd="0" parTransId="{250DD683-6304-4979-9360-EAD8830110E7}" sibTransId="{F9FAE437-18B6-4A1F-BD6B-CF537BEEF649}"/>
    <dgm:cxn modelId="{70927C35-0763-45CB-90DD-306F497641B4}" type="presOf" srcId="{A6475524-1D9F-4858-B0B9-2ADA5E5525D1}" destId="{576BC5A9-47F8-449E-B355-3BACDE2835DE}" srcOrd="0" destOrd="0" presId="urn:microsoft.com/office/officeart/2005/8/layout/hProcess4"/>
    <dgm:cxn modelId="{DC44873F-D99E-49FD-BE27-93DAF3136A6E}" srcId="{CE2EFBD3-0F59-40C7-96C6-1AD2E09B4EC3}" destId="{EF2035C1-8BF8-4C62-B74C-BCD76BB298FB}" srcOrd="0" destOrd="0" parTransId="{4A66DCFE-C87F-4CC9-9201-71A57771D6AE}" sibTransId="{9F8B1484-5A6E-4435-ADE6-344F7A8F6431}"/>
    <dgm:cxn modelId="{6ADCFE40-750F-4B9F-91E0-80652CFEC653}" type="presOf" srcId="{3806B1C3-2E75-4380-8C93-6D6C39CDA45C}" destId="{FF02D3C2-315D-4F38-86D1-14D9548FBF6B}" srcOrd="0" destOrd="0" presId="urn:microsoft.com/office/officeart/2005/8/layout/hProcess4"/>
    <dgm:cxn modelId="{F49FFC49-595F-4C00-8F49-F1FE39B5634A}" type="presOf" srcId="{96E14B9A-AD82-41B6-91BF-7570539E2D89}" destId="{15E1DF41-58EA-4D7C-9645-8004C9CB31D5}" srcOrd="0" destOrd="0" presId="urn:microsoft.com/office/officeart/2005/8/layout/hProcess4"/>
    <dgm:cxn modelId="{5BA98B6D-9C70-4F26-BB3C-BAF49BFDE357}" srcId="{A6475524-1D9F-4858-B0B9-2ADA5E5525D1}" destId="{7EEAE674-48FE-49B4-870B-ACF4B96E310C}" srcOrd="0" destOrd="0" parTransId="{E90338C5-85BD-4C1F-A857-787C82822EA5}" sibTransId="{7700BDF3-EE4D-4427-B1C7-638FF7D7F98D}"/>
    <dgm:cxn modelId="{B5464D56-92C8-4368-8E43-3DB5C5F0B5E9}" srcId="{15C53D6A-F4B2-4A13-BEC4-534893F14D80}" destId="{CE2EFBD3-0F59-40C7-96C6-1AD2E09B4EC3}" srcOrd="2" destOrd="0" parTransId="{94A44E8B-6308-47DE-9202-6F6FC6E3A8B1}" sibTransId="{C33DF2A7-4C3F-4565-ACDA-D8057C40E282}"/>
    <dgm:cxn modelId="{7811097D-F034-4CA3-B061-959765A6086B}" type="presOf" srcId="{7EEAE674-48FE-49B4-870B-ACF4B96E310C}" destId="{57D24B3F-89BE-494E-8C3C-1924FA85BF14}" srcOrd="1" destOrd="0" presId="urn:microsoft.com/office/officeart/2005/8/layout/hProcess4"/>
    <dgm:cxn modelId="{6D1D087E-6EDA-48F8-A8E3-60F7C97E8A0E}" type="presOf" srcId="{388BE889-8229-4E3A-BF6B-3D75FE784A97}" destId="{BF75CC8C-F49A-412C-B2DF-D28740FB893D}" srcOrd="0" destOrd="0" presId="urn:microsoft.com/office/officeart/2005/8/layout/hProcess4"/>
    <dgm:cxn modelId="{46EBAC82-AEF6-4BAF-8448-6691C224DC4A}" type="presOf" srcId="{EF2035C1-8BF8-4C62-B74C-BCD76BB298FB}" destId="{3BAEB6E1-A64E-4297-9A91-8E476B8BF457}" srcOrd="0" destOrd="0" presId="urn:microsoft.com/office/officeart/2005/8/layout/hProcess4"/>
    <dgm:cxn modelId="{1D424886-A7BC-42AC-A370-9CA925405F57}" srcId="{15C53D6A-F4B2-4A13-BEC4-534893F14D80}" destId="{A6475524-1D9F-4858-B0B9-2ADA5E5525D1}" srcOrd="3" destOrd="0" parTransId="{DF654B92-98FA-41A7-9FF9-5BEA5FAF01A1}" sibTransId="{4CEE693C-9599-43AB-8129-D20E6C046E5A}"/>
    <dgm:cxn modelId="{CDEB4798-7446-4535-A116-FBF208270FC1}" srcId="{D4933561-7904-4216-B2B4-EBB87C9D74AF}" destId="{EE46375C-83A3-43A3-A34D-1D2CC0F5703C}" srcOrd="0" destOrd="0" parTransId="{4F84DD38-8F9C-48A8-A64F-D264559C6BF1}" sibTransId="{ECD71135-EC84-499D-A83D-ABBFC10BB065}"/>
    <dgm:cxn modelId="{30A4FB9E-3883-4D92-B0B8-A105895DBEC8}" type="presOf" srcId="{D73346D1-0182-4358-9674-E78F85826758}" destId="{F3181477-D1A1-440A-977B-9018F2E21A0E}" srcOrd="1" destOrd="0" presId="urn:microsoft.com/office/officeart/2005/8/layout/hProcess4"/>
    <dgm:cxn modelId="{335226AF-CC10-49AA-95E0-C0DAAF75B6EC}" type="presOf" srcId="{EE46375C-83A3-43A3-A34D-1D2CC0F5703C}" destId="{F3453DBA-B956-4432-92D2-AEEAF122C46D}" srcOrd="0" destOrd="0" presId="urn:microsoft.com/office/officeart/2005/8/layout/hProcess4"/>
    <dgm:cxn modelId="{F71807B1-B89A-45D1-8DCD-3BC73890A552}" srcId="{388BE889-8229-4E3A-BF6B-3D75FE784A97}" destId="{3806B1C3-2E75-4380-8C93-6D6C39CDA45C}" srcOrd="0" destOrd="0" parTransId="{3CE1B3F4-E93A-4C25-9AA6-F6D3FBCBC5A0}" sibTransId="{EA2ABB38-9EDE-475B-B8F9-EB37206C2E28}"/>
    <dgm:cxn modelId="{BB273BC5-A3CF-4B48-BE31-98AB280400CF}" type="presOf" srcId="{CE2EFBD3-0F59-40C7-96C6-1AD2E09B4EC3}" destId="{86E82827-B62E-49B6-96EA-13C71FB4E539}" srcOrd="0" destOrd="0" presId="urn:microsoft.com/office/officeart/2005/8/layout/hProcess4"/>
    <dgm:cxn modelId="{15F876C9-B262-430F-AD21-BD5C7A31F868}" srcId="{15C53D6A-F4B2-4A13-BEC4-534893F14D80}" destId="{388BE889-8229-4E3A-BF6B-3D75FE784A97}" srcOrd="1" destOrd="0" parTransId="{00AD8D82-30A6-4D9A-AE2F-A3DB292D879B}" sibTransId="{00D5FCAD-A901-4466-8B69-1E9E76814889}"/>
    <dgm:cxn modelId="{3E6CA4CE-903E-4647-A82D-75A13C319590}" srcId="{15C53D6A-F4B2-4A13-BEC4-534893F14D80}" destId="{D4933561-7904-4216-B2B4-EBB87C9D74AF}" srcOrd="0" destOrd="0" parTransId="{55509E0E-076F-4480-A1ED-BAD1FE6CB087}" sibTransId="{96E14B9A-AD82-41B6-91BF-7570539E2D89}"/>
    <dgm:cxn modelId="{8B19EFD4-F76D-4EC1-AC82-354184684FCB}" type="presOf" srcId="{C33DF2A7-4C3F-4565-ACDA-D8057C40E282}" destId="{0C3A1952-5FA2-4B8D-8FC9-A87423216A01}" srcOrd="0" destOrd="0" presId="urn:microsoft.com/office/officeart/2005/8/layout/hProcess4"/>
    <dgm:cxn modelId="{8EB293D5-B7F3-4191-8313-F5C07ACD231D}" type="presOf" srcId="{4CEE693C-9599-43AB-8129-D20E6C046E5A}" destId="{79EE7B82-30C7-4458-B18B-32B403860F91}" srcOrd="0" destOrd="0" presId="urn:microsoft.com/office/officeart/2005/8/layout/hProcess4"/>
    <dgm:cxn modelId="{3BBD80D7-2C99-4F1C-AEF6-34CCABABD581}" type="presOf" srcId="{EF2035C1-8BF8-4C62-B74C-BCD76BB298FB}" destId="{263852E1-78A0-460C-8B68-5DB5C5915E73}" srcOrd="1" destOrd="0" presId="urn:microsoft.com/office/officeart/2005/8/layout/hProcess4"/>
    <dgm:cxn modelId="{BC1087DB-1C2E-49BE-B24D-3E1CCE5F9B89}" type="presOf" srcId="{7EEAE674-48FE-49B4-870B-ACF4B96E310C}" destId="{43CA7C23-AAB3-4E07-B156-FB61EC6C2180}" srcOrd="0" destOrd="0" presId="urn:microsoft.com/office/officeart/2005/8/layout/hProcess4"/>
    <dgm:cxn modelId="{04EC52DC-8B1C-4370-94CB-886673445296}" type="presOf" srcId="{00D5FCAD-A901-4466-8B69-1E9E76814889}" destId="{E7BD16AB-BEA2-4316-B636-67EF94F0F9B6}" srcOrd="0" destOrd="0" presId="urn:microsoft.com/office/officeart/2005/8/layout/hProcess4"/>
    <dgm:cxn modelId="{22FDD3E0-C933-458A-B9BD-D656BC6E5835}" type="presOf" srcId="{D73346D1-0182-4358-9674-E78F85826758}" destId="{3D6F431A-24D4-4513-9CD2-8DD5379F9749}" srcOrd="0" destOrd="0" presId="urn:microsoft.com/office/officeart/2005/8/layout/hProcess4"/>
    <dgm:cxn modelId="{0C74E3E3-EE5D-44E3-9E23-E911ED01D1D8}" type="presOf" srcId="{EE46375C-83A3-43A3-A34D-1D2CC0F5703C}" destId="{56AA7085-62E0-400F-AAA0-922A9324B05A}" srcOrd="1" destOrd="0" presId="urn:microsoft.com/office/officeart/2005/8/layout/hProcess4"/>
    <dgm:cxn modelId="{73E523E6-3454-43EA-8AA5-1D61DDDA018A}" type="presOf" srcId="{248DA107-B631-4C13-BBBB-D1D271756D00}" destId="{6E1A3A15-7986-44AA-80B3-23E17DC39A2B}" srcOrd="0" destOrd="0" presId="urn:microsoft.com/office/officeart/2005/8/layout/hProcess4"/>
    <dgm:cxn modelId="{A10E71E8-0399-483B-B488-4C47F8CC2D37}" type="presOf" srcId="{D4933561-7904-4216-B2B4-EBB87C9D74AF}" destId="{51BF1E77-93A6-4A24-8171-836A3109C7FF}" srcOrd="0" destOrd="0" presId="urn:microsoft.com/office/officeart/2005/8/layout/hProcess4"/>
    <dgm:cxn modelId="{F58F67EC-09CA-4CF6-8CE1-77C8DAD310D2}" type="presOf" srcId="{15C53D6A-F4B2-4A13-BEC4-534893F14D80}" destId="{796E13A4-1902-413C-9FA9-79082E822246}" srcOrd="0" destOrd="0" presId="urn:microsoft.com/office/officeart/2005/8/layout/hProcess4"/>
    <dgm:cxn modelId="{AB8492AB-7632-4D9D-9ED6-D765EDFFC6D5}" type="presParOf" srcId="{796E13A4-1902-413C-9FA9-79082E822246}" destId="{C4D8E2B2-441A-4E8C-A8C8-5D72022F8BAA}" srcOrd="0" destOrd="0" presId="urn:microsoft.com/office/officeart/2005/8/layout/hProcess4"/>
    <dgm:cxn modelId="{0C0AEF65-C556-42FB-962F-0D92C933D9C1}" type="presParOf" srcId="{796E13A4-1902-413C-9FA9-79082E822246}" destId="{912D9758-71F3-43F8-AFF3-F93A6FE58C56}" srcOrd="1" destOrd="0" presId="urn:microsoft.com/office/officeart/2005/8/layout/hProcess4"/>
    <dgm:cxn modelId="{15517DC5-E96E-4FC5-A4CF-4D67467EB583}" type="presParOf" srcId="{796E13A4-1902-413C-9FA9-79082E822246}" destId="{5E597B2F-2C70-4FC7-A304-066289613A1B}" srcOrd="2" destOrd="0" presId="urn:microsoft.com/office/officeart/2005/8/layout/hProcess4"/>
    <dgm:cxn modelId="{06E8228C-79A5-497E-ABF9-4F6884BA58CE}" type="presParOf" srcId="{5E597B2F-2C70-4FC7-A304-066289613A1B}" destId="{3C6FCF17-4651-43FF-B2BF-A1DABECE02C1}" srcOrd="0" destOrd="0" presId="urn:microsoft.com/office/officeart/2005/8/layout/hProcess4"/>
    <dgm:cxn modelId="{AB09DE9E-0466-4B3F-B5D5-462322DEC66F}" type="presParOf" srcId="{3C6FCF17-4651-43FF-B2BF-A1DABECE02C1}" destId="{69868EC9-0E9F-47D3-8D7C-578AC83A6F7D}" srcOrd="0" destOrd="0" presId="urn:microsoft.com/office/officeart/2005/8/layout/hProcess4"/>
    <dgm:cxn modelId="{8A4BF7D3-8B12-4C83-BDCE-B67A90FBF9B4}" type="presParOf" srcId="{3C6FCF17-4651-43FF-B2BF-A1DABECE02C1}" destId="{F3453DBA-B956-4432-92D2-AEEAF122C46D}" srcOrd="1" destOrd="0" presId="urn:microsoft.com/office/officeart/2005/8/layout/hProcess4"/>
    <dgm:cxn modelId="{1E9FBE68-DCE1-4B41-87A2-56579B47D88C}" type="presParOf" srcId="{3C6FCF17-4651-43FF-B2BF-A1DABECE02C1}" destId="{56AA7085-62E0-400F-AAA0-922A9324B05A}" srcOrd="2" destOrd="0" presId="urn:microsoft.com/office/officeart/2005/8/layout/hProcess4"/>
    <dgm:cxn modelId="{A2E1FCEE-2860-4026-939F-0DCC59C8F415}" type="presParOf" srcId="{3C6FCF17-4651-43FF-B2BF-A1DABECE02C1}" destId="{51BF1E77-93A6-4A24-8171-836A3109C7FF}" srcOrd="3" destOrd="0" presId="urn:microsoft.com/office/officeart/2005/8/layout/hProcess4"/>
    <dgm:cxn modelId="{7B819A86-DEA2-425A-B41E-86FFF9C7E92F}" type="presParOf" srcId="{3C6FCF17-4651-43FF-B2BF-A1DABECE02C1}" destId="{802A0643-7060-43B9-B1F9-FF890CB28CB1}" srcOrd="4" destOrd="0" presId="urn:microsoft.com/office/officeart/2005/8/layout/hProcess4"/>
    <dgm:cxn modelId="{0E2EEE0B-F62D-424B-973E-BCF45312D3EA}" type="presParOf" srcId="{5E597B2F-2C70-4FC7-A304-066289613A1B}" destId="{15E1DF41-58EA-4D7C-9645-8004C9CB31D5}" srcOrd="1" destOrd="0" presId="urn:microsoft.com/office/officeart/2005/8/layout/hProcess4"/>
    <dgm:cxn modelId="{C20CB148-A54F-46F6-86A9-BF7208472F8A}" type="presParOf" srcId="{5E597B2F-2C70-4FC7-A304-066289613A1B}" destId="{55B14268-DACA-4856-AA0C-653206FCB4B7}" srcOrd="2" destOrd="0" presId="urn:microsoft.com/office/officeart/2005/8/layout/hProcess4"/>
    <dgm:cxn modelId="{EC004854-32A4-4502-A852-31453CF66EBF}" type="presParOf" srcId="{55B14268-DACA-4856-AA0C-653206FCB4B7}" destId="{D48AB420-0AFE-4ECD-9C18-ABE8F87C524B}" srcOrd="0" destOrd="0" presId="urn:microsoft.com/office/officeart/2005/8/layout/hProcess4"/>
    <dgm:cxn modelId="{EB6BC2E9-08A5-44DC-B045-F985A0607093}" type="presParOf" srcId="{55B14268-DACA-4856-AA0C-653206FCB4B7}" destId="{FF02D3C2-315D-4F38-86D1-14D9548FBF6B}" srcOrd="1" destOrd="0" presId="urn:microsoft.com/office/officeart/2005/8/layout/hProcess4"/>
    <dgm:cxn modelId="{31CBB1C6-284F-4E0D-8116-4BF7EA8D6717}" type="presParOf" srcId="{55B14268-DACA-4856-AA0C-653206FCB4B7}" destId="{FB7C3DDD-6A3B-461E-9904-8025872D4F49}" srcOrd="2" destOrd="0" presId="urn:microsoft.com/office/officeart/2005/8/layout/hProcess4"/>
    <dgm:cxn modelId="{62BFE022-16FD-455A-91D0-43031E7C9E74}" type="presParOf" srcId="{55B14268-DACA-4856-AA0C-653206FCB4B7}" destId="{BF75CC8C-F49A-412C-B2DF-D28740FB893D}" srcOrd="3" destOrd="0" presId="urn:microsoft.com/office/officeart/2005/8/layout/hProcess4"/>
    <dgm:cxn modelId="{479D71C2-2E02-44B5-BDC2-B3526B78D764}" type="presParOf" srcId="{55B14268-DACA-4856-AA0C-653206FCB4B7}" destId="{FD1B4D25-29CA-4DAA-B34A-17148FC6753D}" srcOrd="4" destOrd="0" presId="urn:microsoft.com/office/officeart/2005/8/layout/hProcess4"/>
    <dgm:cxn modelId="{2A919A7D-D8CC-4E6D-A54F-528CAD3B9E32}" type="presParOf" srcId="{5E597B2F-2C70-4FC7-A304-066289613A1B}" destId="{E7BD16AB-BEA2-4316-B636-67EF94F0F9B6}" srcOrd="3" destOrd="0" presId="urn:microsoft.com/office/officeart/2005/8/layout/hProcess4"/>
    <dgm:cxn modelId="{3AB95668-C56C-4540-A168-28407F4FC068}" type="presParOf" srcId="{5E597B2F-2C70-4FC7-A304-066289613A1B}" destId="{9F440544-78A7-483A-BCB1-13BF9722E9FE}" srcOrd="4" destOrd="0" presId="urn:microsoft.com/office/officeart/2005/8/layout/hProcess4"/>
    <dgm:cxn modelId="{AEDB7985-5FD5-4EC6-B240-AA5C9368BFA0}" type="presParOf" srcId="{9F440544-78A7-483A-BCB1-13BF9722E9FE}" destId="{1B0097F2-D815-4BA2-BB12-C7091390BD06}" srcOrd="0" destOrd="0" presId="urn:microsoft.com/office/officeart/2005/8/layout/hProcess4"/>
    <dgm:cxn modelId="{ED25887D-69DF-4D8A-843E-F8A9568F69AD}" type="presParOf" srcId="{9F440544-78A7-483A-BCB1-13BF9722E9FE}" destId="{3BAEB6E1-A64E-4297-9A91-8E476B8BF457}" srcOrd="1" destOrd="0" presId="urn:microsoft.com/office/officeart/2005/8/layout/hProcess4"/>
    <dgm:cxn modelId="{6C01A7C3-BE9E-47EC-AFA1-42B077AAB628}" type="presParOf" srcId="{9F440544-78A7-483A-BCB1-13BF9722E9FE}" destId="{263852E1-78A0-460C-8B68-5DB5C5915E73}" srcOrd="2" destOrd="0" presId="urn:microsoft.com/office/officeart/2005/8/layout/hProcess4"/>
    <dgm:cxn modelId="{8BFE333C-9D77-4085-BBC9-23BF852DBC03}" type="presParOf" srcId="{9F440544-78A7-483A-BCB1-13BF9722E9FE}" destId="{86E82827-B62E-49B6-96EA-13C71FB4E539}" srcOrd="3" destOrd="0" presId="urn:microsoft.com/office/officeart/2005/8/layout/hProcess4"/>
    <dgm:cxn modelId="{498B5E99-4774-4444-93E2-AA7BBF5BB4B5}" type="presParOf" srcId="{9F440544-78A7-483A-BCB1-13BF9722E9FE}" destId="{BE440FED-7E74-47BC-83F6-F7EE3B5C94B5}" srcOrd="4" destOrd="0" presId="urn:microsoft.com/office/officeart/2005/8/layout/hProcess4"/>
    <dgm:cxn modelId="{FD25C09F-A124-4C00-8783-6E3E1EDB9055}" type="presParOf" srcId="{5E597B2F-2C70-4FC7-A304-066289613A1B}" destId="{0C3A1952-5FA2-4B8D-8FC9-A87423216A01}" srcOrd="5" destOrd="0" presId="urn:microsoft.com/office/officeart/2005/8/layout/hProcess4"/>
    <dgm:cxn modelId="{8E640101-0CEA-4CFD-9DF6-CC453B84852F}" type="presParOf" srcId="{5E597B2F-2C70-4FC7-A304-066289613A1B}" destId="{98EBCA62-EF12-4383-8344-9584E29AB045}" srcOrd="6" destOrd="0" presId="urn:microsoft.com/office/officeart/2005/8/layout/hProcess4"/>
    <dgm:cxn modelId="{4C93BB7A-8EE1-4B7F-8B8E-D1ACEBE4C997}" type="presParOf" srcId="{98EBCA62-EF12-4383-8344-9584E29AB045}" destId="{34BE6C58-37A4-414E-89D6-FB7B6F52DF04}" srcOrd="0" destOrd="0" presId="urn:microsoft.com/office/officeart/2005/8/layout/hProcess4"/>
    <dgm:cxn modelId="{08FE6E0A-DCC9-4E54-8456-6983BA5140C0}" type="presParOf" srcId="{98EBCA62-EF12-4383-8344-9584E29AB045}" destId="{43CA7C23-AAB3-4E07-B156-FB61EC6C2180}" srcOrd="1" destOrd="0" presId="urn:microsoft.com/office/officeart/2005/8/layout/hProcess4"/>
    <dgm:cxn modelId="{3FDFA606-FF54-4841-A61A-37F72671E99D}" type="presParOf" srcId="{98EBCA62-EF12-4383-8344-9584E29AB045}" destId="{57D24B3F-89BE-494E-8C3C-1924FA85BF14}" srcOrd="2" destOrd="0" presId="urn:microsoft.com/office/officeart/2005/8/layout/hProcess4"/>
    <dgm:cxn modelId="{4C6E3B28-8EE6-4A6F-A6A6-38AE70F84032}" type="presParOf" srcId="{98EBCA62-EF12-4383-8344-9584E29AB045}" destId="{576BC5A9-47F8-449E-B355-3BACDE2835DE}" srcOrd="3" destOrd="0" presId="urn:microsoft.com/office/officeart/2005/8/layout/hProcess4"/>
    <dgm:cxn modelId="{C35A27ED-426F-4B73-9ACE-ED944708CE90}" type="presParOf" srcId="{98EBCA62-EF12-4383-8344-9584E29AB045}" destId="{88B942C3-A28A-4043-8112-3B90FFB30C35}" srcOrd="4" destOrd="0" presId="urn:microsoft.com/office/officeart/2005/8/layout/hProcess4"/>
    <dgm:cxn modelId="{71656A3E-4818-42D5-91F8-CC6B3E442978}" type="presParOf" srcId="{5E597B2F-2C70-4FC7-A304-066289613A1B}" destId="{79EE7B82-30C7-4458-B18B-32B403860F91}" srcOrd="7" destOrd="0" presId="urn:microsoft.com/office/officeart/2005/8/layout/hProcess4"/>
    <dgm:cxn modelId="{2912B903-47E8-4494-885C-815F3BBCD4E9}" type="presParOf" srcId="{5E597B2F-2C70-4FC7-A304-066289613A1B}" destId="{4DD05ABF-023D-4A45-A1F2-844F066C97DD}" srcOrd="8" destOrd="0" presId="urn:microsoft.com/office/officeart/2005/8/layout/hProcess4"/>
    <dgm:cxn modelId="{583D3BD5-61C8-43DE-A78C-2E44ECD758DB}" type="presParOf" srcId="{4DD05ABF-023D-4A45-A1F2-844F066C97DD}" destId="{460F6ED8-A7D0-4822-9D3F-5F8A3F5F0BF2}" srcOrd="0" destOrd="0" presId="urn:microsoft.com/office/officeart/2005/8/layout/hProcess4"/>
    <dgm:cxn modelId="{CBB35659-C3E9-40BE-AE41-3E141E1123F2}" type="presParOf" srcId="{4DD05ABF-023D-4A45-A1F2-844F066C97DD}" destId="{3D6F431A-24D4-4513-9CD2-8DD5379F9749}" srcOrd="1" destOrd="0" presId="urn:microsoft.com/office/officeart/2005/8/layout/hProcess4"/>
    <dgm:cxn modelId="{39082455-4865-4034-BA0F-0B369D6D88AD}" type="presParOf" srcId="{4DD05ABF-023D-4A45-A1F2-844F066C97DD}" destId="{F3181477-D1A1-440A-977B-9018F2E21A0E}" srcOrd="2" destOrd="0" presId="urn:microsoft.com/office/officeart/2005/8/layout/hProcess4"/>
    <dgm:cxn modelId="{FE6020DA-F5A6-4FBD-B460-4C2546BFFB2C}" type="presParOf" srcId="{4DD05ABF-023D-4A45-A1F2-844F066C97DD}" destId="{6E1A3A15-7986-44AA-80B3-23E17DC39A2B}" srcOrd="3" destOrd="0" presId="urn:microsoft.com/office/officeart/2005/8/layout/hProcess4"/>
    <dgm:cxn modelId="{59AF499D-8F98-4E4B-A4FD-A1FBD9074DC9}" type="presParOf" srcId="{4DD05ABF-023D-4A45-A1F2-844F066C97DD}" destId="{EBCDE4E9-D83D-4515-8685-53457C42A65E}"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09AB88-CD27-4214-9380-C12C50D32BB6}">
      <dsp:nvSpPr>
        <dsp:cNvPr id="0" name=""/>
        <dsp:cNvSpPr/>
      </dsp:nvSpPr>
      <dsp:spPr>
        <a:xfrm>
          <a:off x="0" y="244163"/>
          <a:ext cx="10848975" cy="1354201"/>
        </a:xfrm>
        <a:prstGeom prst="roundRect">
          <a:avLst/>
        </a:prstGeom>
        <a:solidFill>
          <a:schemeClr val="accent1">
            <a:hueOff val="0"/>
            <a:satOff val="0"/>
            <a:lumOff val="0"/>
            <a:alphaOff val="0"/>
          </a:schemeClr>
        </a:solidFill>
        <a:ln w="15875"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None/>
          </a:pPr>
          <a:r>
            <a:rPr lang="en-IN" sz="2000" kern="1200" dirty="0">
              <a:latin typeface="Times New Roman" panose="02020603050405020304" pitchFamily="18" charset="0"/>
              <a:cs typeface="Times New Roman" panose="02020603050405020304" pitchFamily="18" charset="0"/>
            </a:rPr>
            <a:t>Cerebral microbleeds (CMBs) are small haemorrhages nearby blood vessels. They have been recognized as important diagnostic biomarkers for many cerebrovascular diseases and cognitive dysfunctions. </a:t>
          </a:r>
        </a:p>
      </dsp:txBody>
      <dsp:txXfrm>
        <a:off x="66107" y="310270"/>
        <a:ext cx="10716761" cy="1221987"/>
      </dsp:txXfrm>
    </dsp:sp>
    <dsp:sp modelId="{4CF9711F-D407-4191-9C3C-2EFD14D69E23}">
      <dsp:nvSpPr>
        <dsp:cNvPr id="0" name=""/>
        <dsp:cNvSpPr/>
      </dsp:nvSpPr>
      <dsp:spPr>
        <a:xfrm>
          <a:off x="0" y="1752600"/>
          <a:ext cx="10848975" cy="1193571"/>
        </a:xfrm>
        <a:prstGeom prst="roundRect">
          <a:avLst/>
        </a:prstGeom>
        <a:solidFill>
          <a:schemeClr val="accent1">
            <a:hueOff val="0"/>
            <a:satOff val="0"/>
            <a:lumOff val="0"/>
            <a:alphaOff val="0"/>
          </a:schemeClr>
        </a:solidFill>
        <a:ln w="15875"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In current clinical routine, CMBs are manually labelled by radiologists but this procedure is laborious, time-consuming, and error prone. </a:t>
          </a:r>
          <a:endParaRPr lang="en-IN" sz="2000" kern="1200" dirty="0">
            <a:latin typeface="Times New Roman" panose="02020603050405020304" pitchFamily="18" charset="0"/>
            <a:cs typeface="Times New Roman" panose="02020603050405020304" pitchFamily="18" charset="0"/>
          </a:endParaRPr>
        </a:p>
      </dsp:txBody>
      <dsp:txXfrm>
        <a:off x="58265" y="1810865"/>
        <a:ext cx="10732445" cy="1077041"/>
      </dsp:txXfrm>
    </dsp:sp>
    <dsp:sp modelId="{C48586E0-37A6-41CD-89AF-852EF1226E9F}">
      <dsp:nvSpPr>
        <dsp:cNvPr id="0" name=""/>
        <dsp:cNvSpPr/>
      </dsp:nvSpPr>
      <dsp:spPr>
        <a:xfrm>
          <a:off x="0" y="3100147"/>
          <a:ext cx="10848975" cy="1114893"/>
        </a:xfrm>
        <a:prstGeom prst="roundRect">
          <a:avLst/>
        </a:prstGeom>
        <a:solidFill>
          <a:schemeClr val="accent1">
            <a:hueOff val="0"/>
            <a:satOff val="0"/>
            <a:lumOff val="0"/>
            <a:alphaOff val="0"/>
          </a:schemeClr>
        </a:solidFill>
        <a:ln w="15875"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To further improve the detection performance while reducing the computational cost, They propose a cascaded framework under 3D CNNs for the task of CMB detection. </a:t>
          </a:r>
          <a:endParaRPr lang="en-IN" sz="2000" kern="1200" dirty="0">
            <a:latin typeface="Times New Roman" panose="02020603050405020304" pitchFamily="18" charset="0"/>
            <a:cs typeface="Times New Roman" panose="02020603050405020304" pitchFamily="18" charset="0"/>
          </a:endParaRPr>
        </a:p>
      </dsp:txBody>
      <dsp:txXfrm>
        <a:off x="54425" y="3154572"/>
        <a:ext cx="10740125" cy="10060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0EB02E-B97E-41FA-AD40-5DEE44073914}">
      <dsp:nvSpPr>
        <dsp:cNvPr id="0" name=""/>
        <dsp:cNvSpPr/>
      </dsp:nvSpPr>
      <dsp:spPr>
        <a:xfrm>
          <a:off x="0" y="228601"/>
          <a:ext cx="10848975" cy="1238005"/>
        </a:xfrm>
        <a:prstGeom prst="roundRect">
          <a:avLst/>
        </a:prstGeom>
        <a:solidFill>
          <a:schemeClr val="accent1">
            <a:hueOff val="0"/>
            <a:satOff val="0"/>
            <a:lumOff val="0"/>
            <a:alphaOff val="0"/>
          </a:schemeClr>
        </a:solidFill>
        <a:ln w="15875"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None/>
          </a:pPr>
          <a:r>
            <a:rPr lang="en-IN" sz="2000" kern="1200" dirty="0">
              <a:latin typeface="Times New Roman" panose="02020603050405020304" pitchFamily="18" charset="0"/>
              <a:cs typeface="Times New Roman" panose="02020603050405020304" pitchFamily="18" charset="0"/>
            </a:rPr>
            <a:t>This study proposes a new liver segmentation method based on a sparse a priori statistical shape model (SP-SSM). First, mark points are selected in the liver a priori model and the original image. </a:t>
          </a:r>
        </a:p>
      </dsp:txBody>
      <dsp:txXfrm>
        <a:off x="60434" y="289035"/>
        <a:ext cx="10728107" cy="1117137"/>
      </dsp:txXfrm>
    </dsp:sp>
    <dsp:sp modelId="{87663651-DE1D-4BE9-82B9-4588EBC6C8BF}">
      <dsp:nvSpPr>
        <dsp:cNvPr id="0" name=""/>
        <dsp:cNvSpPr/>
      </dsp:nvSpPr>
      <dsp:spPr>
        <a:xfrm>
          <a:off x="0" y="1814123"/>
          <a:ext cx="10848975" cy="1767277"/>
        </a:xfrm>
        <a:prstGeom prst="roundRect">
          <a:avLst/>
        </a:prstGeom>
        <a:solidFill>
          <a:schemeClr val="accent1">
            <a:hueOff val="0"/>
            <a:satOff val="0"/>
            <a:lumOff val="0"/>
            <a:alphaOff val="0"/>
          </a:schemeClr>
        </a:solidFill>
        <a:ln w="15875"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Then, the a priori shape and its mark points are used to obtain a dictionary for the liver boundary information. Second, the sparse coefficient is calculated based on the correspondence between mark points in the original image and those in the a priori model, and then the sparse statistical model is established by combining the sparse coefficients and the dictionary. </a:t>
          </a:r>
          <a:endParaRPr lang="en-IN" sz="2000" kern="1200" dirty="0">
            <a:latin typeface="Times New Roman" panose="02020603050405020304" pitchFamily="18" charset="0"/>
            <a:cs typeface="Times New Roman" panose="02020603050405020304" pitchFamily="18" charset="0"/>
          </a:endParaRPr>
        </a:p>
      </dsp:txBody>
      <dsp:txXfrm>
        <a:off x="86271" y="1900394"/>
        <a:ext cx="10676433" cy="15947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453DBA-B956-4432-92D2-AEEAF122C46D}">
      <dsp:nvSpPr>
        <dsp:cNvPr id="0" name=""/>
        <dsp:cNvSpPr/>
      </dsp:nvSpPr>
      <dsp:spPr>
        <a:xfrm>
          <a:off x="0" y="238227"/>
          <a:ext cx="1963627" cy="1492094"/>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14300" lvl="1" indent="-114300" algn="l" defTabSz="622300">
            <a:lnSpc>
              <a:spcPct val="90000"/>
            </a:lnSpc>
            <a:spcBef>
              <a:spcPct val="0"/>
            </a:spcBef>
            <a:spcAft>
              <a:spcPct val="15000"/>
            </a:spcAft>
            <a:buFontTx/>
            <a:buNone/>
          </a:pPr>
          <a:r>
            <a:rPr lang="en-US" sz="1400" b="1" i="0" kern="1200" dirty="0">
              <a:latin typeface="Times New Roman" panose="02020603050405020304" pitchFamily="18" charset="0"/>
              <a:ea typeface="Calibri Light" panose="020F0302020204030204" pitchFamily="34" charset="0"/>
              <a:cs typeface="Times New Roman" panose="02020603050405020304" pitchFamily="18" charset="0"/>
            </a:rPr>
            <a:t>   processing an image into fundamental components to extract meaningful information</a:t>
          </a:r>
          <a:r>
            <a:rPr lang="en-US" sz="1400" b="0" i="0" kern="1200" dirty="0">
              <a:latin typeface="Times New Roman" panose="02020603050405020304" pitchFamily="18" charset="0"/>
              <a:ea typeface="Calibri Light" panose="020F0302020204030204" pitchFamily="34" charset="0"/>
              <a:cs typeface="Times New Roman" panose="02020603050405020304" pitchFamily="18" charset="0"/>
            </a:rPr>
            <a:t>.</a:t>
          </a:r>
          <a:endParaRPr lang="en-IN" sz="1400" i="0" kern="1200" dirty="0">
            <a:latin typeface="Times New Roman" panose="02020603050405020304" pitchFamily="18" charset="0"/>
            <a:ea typeface="Calibri Light" panose="020F0302020204030204" pitchFamily="34" charset="0"/>
            <a:cs typeface="Times New Roman" panose="02020603050405020304" pitchFamily="18" charset="0"/>
          </a:endParaRPr>
        </a:p>
      </dsp:txBody>
      <dsp:txXfrm>
        <a:off x="34337" y="272564"/>
        <a:ext cx="1894953" cy="1103686"/>
      </dsp:txXfrm>
    </dsp:sp>
    <dsp:sp modelId="{15E1DF41-58EA-4D7C-9645-8004C9CB31D5}">
      <dsp:nvSpPr>
        <dsp:cNvPr id="0" name=""/>
        <dsp:cNvSpPr/>
      </dsp:nvSpPr>
      <dsp:spPr>
        <a:xfrm>
          <a:off x="987026" y="164062"/>
          <a:ext cx="2378653" cy="2378653"/>
        </a:xfrm>
        <a:prstGeom prst="leftCircularArrow">
          <a:avLst>
            <a:gd name="adj1" fmla="val 4757"/>
            <a:gd name="adj2" fmla="val 608587"/>
            <a:gd name="adj3" fmla="val 1860304"/>
            <a:gd name="adj4" fmla="val 8500696"/>
            <a:gd name="adj5" fmla="val 5550"/>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51BF1E77-93A6-4A24-8171-836A3109C7FF}">
      <dsp:nvSpPr>
        <dsp:cNvPr id="0" name=""/>
        <dsp:cNvSpPr/>
      </dsp:nvSpPr>
      <dsp:spPr>
        <a:xfrm>
          <a:off x="682230" y="1535668"/>
          <a:ext cx="1540036" cy="384580"/>
        </a:xfrm>
        <a:prstGeom prst="roundRect">
          <a:avLst>
            <a:gd name="adj" fmla="val 100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IN" sz="1600" b="1" kern="1200" dirty="0">
              <a:latin typeface="Times New Roman" panose="02020603050405020304" pitchFamily="18" charset="0"/>
              <a:cs typeface="Times New Roman" panose="02020603050405020304" pitchFamily="18" charset="0"/>
            </a:rPr>
            <a:t>Image Analysis</a:t>
          </a:r>
        </a:p>
      </dsp:txBody>
      <dsp:txXfrm>
        <a:off x="693494" y="1546932"/>
        <a:ext cx="1517508" cy="362052"/>
      </dsp:txXfrm>
    </dsp:sp>
    <dsp:sp modelId="{FF02D3C2-315D-4F38-86D1-14D9548FBF6B}">
      <dsp:nvSpPr>
        <dsp:cNvPr id="0" name=""/>
        <dsp:cNvSpPr/>
      </dsp:nvSpPr>
      <dsp:spPr>
        <a:xfrm>
          <a:off x="2506536" y="368323"/>
          <a:ext cx="2030288" cy="1253676"/>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14300" lvl="1" indent="-114300" algn="l" defTabSz="622300">
            <a:lnSpc>
              <a:spcPct val="90000"/>
            </a:lnSpc>
            <a:spcBef>
              <a:spcPct val="0"/>
            </a:spcBef>
            <a:spcAft>
              <a:spcPct val="15000"/>
            </a:spcAft>
            <a:buNone/>
          </a:pPr>
          <a:r>
            <a:rPr lang="en-US" sz="1400" b="1" i="0" kern="1200" dirty="0">
              <a:latin typeface="Times New Roman" panose="02020603050405020304" pitchFamily="18" charset="0"/>
              <a:ea typeface="Calibri Light" panose="020F0302020204030204" pitchFamily="34" charset="0"/>
              <a:cs typeface="Times New Roman" panose="02020603050405020304" pitchFamily="18" charset="0"/>
            </a:rPr>
            <a:t>A preliminary processing of data in order to prepare it for the primary processing.</a:t>
          </a:r>
          <a:endParaRPr lang="en-IN" sz="1400" kern="1200" dirty="0">
            <a:latin typeface="Times New Roman" panose="02020603050405020304" pitchFamily="18" charset="0"/>
            <a:ea typeface="Calibri Light" panose="020F0302020204030204" pitchFamily="34" charset="0"/>
            <a:cs typeface="Times New Roman" panose="02020603050405020304" pitchFamily="18" charset="0"/>
          </a:endParaRPr>
        </a:p>
      </dsp:txBody>
      <dsp:txXfrm>
        <a:off x="2535387" y="665819"/>
        <a:ext cx="1972586" cy="927329"/>
      </dsp:txXfrm>
    </dsp:sp>
    <dsp:sp modelId="{E7BD16AB-BEA2-4316-B636-67EF94F0F9B6}">
      <dsp:nvSpPr>
        <dsp:cNvPr id="0" name=""/>
        <dsp:cNvSpPr/>
      </dsp:nvSpPr>
      <dsp:spPr>
        <a:xfrm rot="496351">
          <a:off x="3996947" y="-342909"/>
          <a:ext cx="2023148" cy="2023148"/>
        </a:xfrm>
        <a:prstGeom prst="circularArrow">
          <a:avLst>
            <a:gd name="adj1" fmla="val 5593"/>
            <a:gd name="adj2" fmla="val 730695"/>
            <a:gd name="adj3" fmla="val 19562178"/>
            <a:gd name="adj4" fmla="val 13043894"/>
            <a:gd name="adj5" fmla="val 6525"/>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BF75CC8C-F49A-412C-B2DF-D28740FB893D}">
      <dsp:nvSpPr>
        <dsp:cNvPr id="0" name=""/>
        <dsp:cNvSpPr/>
      </dsp:nvSpPr>
      <dsp:spPr>
        <a:xfrm>
          <a:off x="3477745" y="168756"/>
          <a:ext cx="1461527" cy="384580"/>
        </a:xfrm>
        <a:prstGeom prst="roundRect">
          <a:avLst>
            <a:gd name="adj" fmla="val 100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IN" sz="1400" b="1" kern="1200" dirty="0">
              <a:latin typeface="Times New Roman" panose="02020603050405020304" pitchFamily="18" charset="0"/>
              <a:cs typeface="Times New Roman" panose="02020603050405020304" pitchFamily="18" charset="0"/>
            </a:rPr>
            <a:t>Pre-processing</a:t>
          </a:r>
        </a:p>
      </dsp:txBody>
      <dsp:txXfrm>
        <a:off x="3489009" y="180020"/>
        <a:ext cx="1438999" cy="362052"/>
      </dsp:txXfrm>
    </dsp:sp>
    <dsp:sp modelId="{3BAEB6E1-A64E-4297-9A91-8E476B8BF457}">
      <dsp:nvSpPr>
        <dsp:cNvPr id="0" name=""/>
        <dsp:cNvSpPr/>
      </dsp:nvSpPr>
      <dsp:spPr>
        <a:xfrm>
          <a:off x="4992915" y="578432"/>
          <a:ext cx="1724337" cy="88236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14300" lvl="1" indent="-114300" algn="l" defTabSz="622300">
            <a:lnSpc>
              <a:spcPct val="90000"/>
            </a:lnSpc>
            <a:spcBef>
              <a:spcPct val="0"/>
            </a:spcBef>
            <a:spcAft>
              <a:spcPct val="15000"/>
            </a:spcAft>
            <a:buNone/>
          </a:pPr>
          <a:r>
            <a:rPr lang="en-US" sz="1400" b="1" i="0" kern="1200" dirty="0">
              <a:latin typeface="Times New Roman" panose="02020603050405020304" pitchFamily="18" charset="0"/>
              <a:ea typeface="Calibri Light" panose="020F0302020204030204" pitchFamily="34" charset="0"/>
              <a:cs typeface="Times New Roman" panose="02020603050405020304" pitchFamily="18" charset="0"/>
            </a:rPr>
            <a:t>The structure, form or appearance.</a:t>
          </a:r>
          <a:endParaRPr lang="en-IN" sz="1400" kern="1200" dirty="0">
            <a:latin typeface="Times New Roman" panose="02020603050405020304" pitchFamily="18" charset="0"/>
            <a:ea typeface="Calibri Light" panose="020F0302020204030204" pitchFamily="34" charset="0"/>
            <a:cs typeface="Times New Roman" panose="02020603050405020304" pitchFamily="18" charset="0"/>
          </a:endParaRPr>
        </a:p>
      </dsp:txBody>
      <dsp:txXfrm>
        <a:off x="5013221" y="598738"/>
        <a:ext cx="1683725" cy="652671"/>
      </dsp:txXfrm>
    </dsp:sp>
    <dsp:sp modelId="{0C3A1952-5FA2-4B8D-8FC9-A87423216A01}">
      <dsp:nvSpPr>
        <dsp:cNvPr id="0" name=""/>
        <dsp:cNvSpPr/>
      </dsp:nvSpPr>
      <dsp:spPr>
        <a:xfrm rot="21379220">
          <a:off x="6397238" y="392674"/>
          <a:ext cx="1834637" cy="1834637"/>
        </a:xfrm>
        <a:prstGeom prst="leftCircularArrow">
          <a:avLst>
            <a:gd name="adj1" fmla="val 6168"/>
            <a:gd name="adj2" fmla="val 817745"/>
            <a:gd name="adj3" fmla="val 2495086"/>
            <a:gd name="adj4" fmla="val 8926319"/>
            <a:gd name="adj5" fmla="val 7196"/>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86E82827-B62E-49B6-96EA-13C71FB4E539}">
      <dsp:nvSpPr>
        <dsp:cNvPr id="0" name=""/>
        <dsp:cNvSpPr/>
      </dsp:nvSpPr>
      <dsp:spPr>
        <a:xfrm>
          <a:off x="6049411" y="1293294"/>
          <a:ext cx="1012139" cy="384580"/>
        </a:xfrm>
        <a:prstGeom prst="roundRect">
          <a:avLst>
            <a:gd name="adj" fmla="val 100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IN" sz="1600" b="1" kern="1200" dirty="0">
              <a:latin typeface="Times New Roman" panose="02020603050405020304" pitchFamily="18" charset="0"/>
              <a:cs typeface="Times New Roman" panose="02020603050405020304" pitchFamily="18" charset="0"/>
            </a:rPr>
            <a:t>Features</a:t>
          </a:r>
        </a:p>
      </dsp:txBody>
      <dsp:txXfrm>
        <a:off x="6060675" y="1304558"/>
        <a:ext cx="989611" cy="362052"/>
      </dsp:txXfrm>
    </dsp:sp>
    <dsp:sp modelId="{43CA7C23-AAB3-4E07-B156-FB61EC6C2180}">
      <dsp:nvSpPr>
        <dsp:cNvPr id="0" name=""/>
        <dsp:cNvSpPr/>
      </dsp:nvSpPr>
      <dsp:spPr>
        <a:xfrm>
          <a:off x="7338869" y="405409"/>
          <a:ext cx="1667828" cy="11800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14300" lvl="1" indent="-114300" algn="l" defTabSz="533400">
            <a:lnSpc>
              <a:spcPct val="90000"/>
            </a:lnSpc>
            <a:spcBef>
              <a:spcPct val="0"/>
            </a:spcBef>
            <a:spcAft>
              <a:spcPct val="15000"/>
            </a:spcAft>
            <a:buNone/>
          </a:pPr>
          <a:r>
            <a:rPr lang="en-US" sz="1200" b="1" i="0" kern="1200" dirty="0">
              <a:latin typeface="Times New Roman" panose="02020603050405020304" pitchFamily="18" charset="0"/>
              <a:ea typeface="Calibri Light" panose="020F0302020204030204" pitchFamily="34" charset="0"/>
              <a:cs typeface="Times New Roman" panose="02020603050405020304" pitchFamily="18" charset="0"/>
            </a:rPr>
            <a:t>An initial set of raw data is reduced to more manageable groups for processing.</a:t>
          </a:r>
          <a:endParaRPr lang="en-IN" sz="1200" b="1" kern="1200" dirty="0">
            <a:latin typeface="Times New Roman" panose="02020603050405020304" pitchFamily="18" charset="0"/>
            <a:ea typeface="Calibri Light" panose="020F0302020204030204" pitchFamily="34" charset="0"/>
            <a:cs typeface="Times New Roman" panose="02020603050405020304" pitchFamily="18" charset="0"/>
          </a:endParaRPr>
        </a:p>
      </dsp:txBody>
      <dsp:txXfrm>
        <a:off x="7366025" y="685428"/>
        <a:ext cx="1613516" cy="872855"/>
      </dsp:txXfrm>
    </dsp:sp>
    <dsp:sp modelId="{79EE7B82-30C7-4458-B18B-32B403860F91}">
      <dsp:nvSpPr>
        <dsp:cNvPr id="0" name=""/>
        <dsp:cNvSpPr/>
      </dsp:nvSpPr>
      <dsp:spPr>
        <a:xfrm rot="354329">
          <a:off x="8423750" y="-465686"/>
          <a:ext cx="2490485" cy="2490485"/>
        </a:xfrm>
        <a:prstGeom prst="circularArrow">
          <a:avLst>
            <a:gd name="adj1" fmla="val 4544"/>
            <a:gd name="adj2" fmla="val 578201"/>
            <a:gd name="adj3" fmla="val 19448483"/>
            <a:gd name="adj4" fmla="val 12777706"/>
            <a:gd name="adj5" fmla="val 5301"/>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576BC5A9-47F8-449E-B355-3BACDE2835DE}">
      <dsp:nvSpPr>
        <dsp:cNvPr id="0" name=""/>
        <dsp:cNvSpPr/>
      </dsp:nvSpPr>
      <dsp:spPr>
        <a:xfrm>
          <a:off x="7768829" y="240270"/>
          <a:ext cx="1902193" cy="384580"/>
        </a:xfrm>
        <a:prstGeom prst="roundRect">
          <a:avLst>
            <a:gd name="adj" fmla="val 100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IN" sz="1400" b="1" kern="1200" dirty="0">
              <a:latin typeface="Times New Roman" panose="02020603050405020304" pitchFamily="18" charset="0"/>
              <a:cs typeface="Times New Roman" panose="02020603050405020304" pitchFamily="18" charset="0"/>
            </a:rPr>
            <a:t>Features Extraction</a:t>
          </a:r>
        </a:p>
      </dsp:txBody>
      <dsp:txXfrm>
        <a:off x="7780093" y="251534"/>
        <a:ext cx="1879665" cy="362052"/>
      </dsp:txXfrm>
    </dsp:sp>
    <dsp:sp modelId="{3D6F431A-24D4-4513-9CD2-8DD5379F9749}">
      <dsp:nvSpPr>
        <dsp:cNvPr id="0" name=""/>
        <dsp:cNvSpPr/>
      </dsp:nvSpPr>
      <dsp:spPr>
        <a:xfrm>
          <a:off x="9844064" y="488455"/>
          <a:ext cx="1879537" cy="101681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14300" lvl="1" indent="-114300" algn="l" defTabSz="622300">
            <a:lnSpc>
              <a:spcPct val="90000"/>
            </a:lnSpc>
            <a:spcBef>
              <a:spcPct val="0"/>
            </a:spcBef>
            <a:spcAft>
              <a:spcPct val="15000"/>
            </a:spcAft>
            <a:buNone/>
          </a:pPr>
          <a:r>
            <a:rPr lang="en-US" sz="1400" b="1" i="0" kern="1200" dirty="0">
              <a:latin typeface="Times New Roman" panose="02020603050405020304" pitchFamily="18" charset="0"/>
              <a:ea typeface="Calibri Light" panose="020F0302020204030204" pitchFamily="34" charset="0"/>
              <a:cs typeface="Times New Roman" panose="02020603050405020304" pitchFamily="18" charset="0"/>
            </a:rPr>
            <a:t>Useful tool for anyone developing statistical surveys.</a:t>
          </a:r>
          <a:endParaRPr lang="en-IN" sz="1400" b="1" kern="1200" dirty="0">
            <a:latin typeface="Times New Roman" panose="02020603050405020304" pitchFamily="18" charset="0"/>
            <a:ea typeface="Calibri Light" panose="020F0302020204030204" pitchFamily="34" charset="0"/>
            <a:cs typeface="Times New Roman" panose="02020603050405020304" pitchFamily="18" charset="0"/>
          </a:endParaRPr>
        </a:p>
      </dsp:txBody>
      <dsp:txXfrm>
        <a:off x="9867464" y="511855"/>
        <a:ext cx="1832737" cy="752122"/>
      </dsp:txXfrm>
    </dsp:sp>
    <dsp:sp modelId="{6E1A3A15-7986-44AA-80B3-23E17DC39A2B}">
      <dsp:nvSpPr>
        <dsp:cNvPr id="0" name=""/>
        <dsp:cNvSpPr/>
      </dsp:nvSpPr>
      <dsp:spPr>
        <a:xfrm>
          <a:off x="9292828" y="1383266"/>
          <a:ext cx="1375379" cy="384580"/>
        </a:xfrm>
        <a:prstGeom prst="roundRect">
          <a:avLst>
            <a:gd name="adj" fmla="val 100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IN" sz="1500" b="1" kern="1200" dirty="0">
              <a:latin typeface="Times New Roman" panose="02020603050405020304" pitchFamily="18" charset="0"/>
              <a:cs typeface="Times New Roman" panose="02020603050405020304" pitchFamily="18" charset="0"/>
            </a:rPr>
            <a:t>Classification </a:t>
          </a:r>
        </a:p>
      </dsp:txBody>
      <dsp:txXfrm>
        <a:off x="9304092" y="1394530"/>
        <a:ext cx="1352851" cy="36205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7939EA-EF5A-4C44-8FD1-0DE4980FF375}" type="datetimeFigureOut">
              <a:rPr lang="en-IN" smtClean="0"/>
              <a:t>10-04-2023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200BE0-A194-4283-84A1-3BEC0D40E93C}" type="slidenum">
              <a:rPr lang="en-IN" smtClean="0"/>
              <a:t>‹#›</a:t>
            </a:fld>
            <a:endParaRPr lang="en-IN"/>
          </a:p>
        </p:txBody>
      </p:sp>
    </p:spTree>
    <p:extLst>
      <p:ext uri="{BB962C8B-B14F-4D97-AF65-F5344CB8AC3E}">
        <p14:creationId xmlns:p14="http://schemas.microsoft.com/office/powerpoint/2010/main" val="2347796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PlaceHolder 1"/>
          <p:cNvSpPr>
            <a:spLocks noGrp="1"/>
          </p:cNvSpPr>
          <p:nvPr>
            <p:ph type="body"/>
          </p:nvPr>
        </p:nvSpPr>
        <p:spPr>
          <a:xfrm>
            <a:off x="0" y="0"/>
            <a:ext cx="11796480" cy="11796480"/>
          </a:xfrm>
          <a:prstGeom prst="rect">
            <a:avLst/>
          </a:prstGeom>
        </p:spPr>
        <p:txBody>
          <a:bodyPr lIns="90000" tIns="45000" rIns="90000" bIns="45000"/>
          <a:lstStyle/>
          <a:p>
            <a:endParaRPr/>
          </a:p>
        </p:txBody>
      </p:sp>
      <p:sp>
        <p:nvSpPr>
          <p:cNvPr id="149" name="CustomShape 2"/>
          <p:cNvSpPr/>
          <p:nvPr/>
        </p:nvSpPr>
        <p:spPr>
          <a:xfrm>
            <a:off x="0" y="0"/>
            <a:ext cx="11796480" cy="11796480"/>
          </a:xfrm>
          <a:prstGeom prst="rect">
            <a:avLst/>
          </a:prstGeom>
        </p:spPr>
        <p:txBody>
          <a:bodyPr lIns="90000" tIns="45000" rIns="90000" bIns="45000"/>
          <a:lstStyle/>
          <a:p>
            <a:pPr marL="0" marR="0" lvl="0" indent="0" algn="l" defTabSz="457200" rtl="0" eaLnBrk="1" fontAlgn="auto" latinLnBrk="0" hangingPunct="1">
              <a:lnSpc>
                <a:spcPct val="100000"/>
              </a:lnSpc>
              <a:spcBef>
                <a:spcPts val="0"/>
              </a:spcBef>
              <a:spcAft>
                <a:spcPts val="0"/>
              </a:spcAft>
              <a:buClrTx/>
              <a:buSzTx/>
              <a:buFontTx/>
              <a:buNone/>
              <a:tabLst/>
              <a:defRPr/>
            </a:pPr>
            <a:fld id="{11216171-A131-4111-8101-11D1D10191D1}" type="slidenum">
              <a:rPr kumimoji="0" lang="en-IN" sz="1800" b="0" i="0" u="none" strike="noStrike" kern="1200" cap="none" spc="0" normalizeH="0" baseline="0" noProof="0">
                <a:ln>
                  <a:noFill/>
                </a:ln>
                <a:solidFill>
                  <a:srgbClr val="000000"/>
                </a:solidFill>
                <a:effectLst/>
                <a:uLnTx/>
                <a:uFillTx/>
                <a:latin typeface="Arial"/>
                <a:ea typeface="+mn-ea"/>
              </a:rPr>
              <a:pPr marL="0" marR="0" lvl="0" indent="0" algn="l" defTabSz="457200" rtl="0" eaLnBrk="1" fontAlgn="auto" latinLnBrk="0" hangingPunct="1">
                <a:lnSpc>
                  <a:spcPct val="100000"/>
                </a:lnSpc>
                <a:spcBef>
                  <a:spcPts val="0"/>
                </a:spcBef>
                <a:spcAft>
                  <a:spcPts val="0"/>
                </a:spcAft>
                <a:buClrTx/>
                <a:buSzTx/>
                <a:buFontTx/>
                <a:buNone/>
                <a:tabLst/>
                <a:defRPr/>
              </a:pPr>
              <a:t>2</a:t>
            </a:fld>
            <a:endParaRPr kumimoji="0" sz="1800" b="0" i="0" u="none" strike="noStrike" kern="1200" cap="none" spc="0" normalizeH="0" baseline="0" noProof="0">
              <a:ln>
                <a:noFill/>
              </a:ln>
              <a:solidFill>
                <a:prstClr val="black"/>
              </a:solidFill>
              <a:effectLst/>
              <a:uLnTx/>
              <a:uFillTx/>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body"/>
          </p:nvPr>
        </p:nvSpPr>
        <p:spPr>
          <a:xfrm>
            <a:off x="0" y="0"/>
            <a:ext cx="11796480" cy="11796480"/>
          </a:xfrm>
          <a:prstGeom prst="rect">
            <a:avLst/>
          </a:prstGeom>
        </p:spPr>
        <p:txBody>
          <a:bodyPr lIns="90000" tIns="45000" rIns="90000" bIns="45000"/>
          <a:lstStyle/>
          <a:p>
            <a:endParaRPr/>
          </a:p>
        </p:txBody>
      </p:sp>
      <p:sp>
        <p:nvSpPr>
          <p:cNvPr id="171" name="CustomShape 2"/>
          <p:cNvSpPr/>
          <p:nvPr/>
        </p:nvSpPr>
        <p:spPr>
          <a:xfrm>
            <a:off x="0" y="0"/>
            <a:ext cx="11796480" cy="11796480"/>
          </a:xfrm>
          <a:prstGeom prst="rect">
            <a:avLst/>
          </a:prstGeom>
        </p:spPr>
        <p:txBody>
          <a:bodyPr lIns="90000" tIns="45000" rIns="90000" bIns="45000"/>
          <a:lstStyle/>
          <a:p>
            <a:pPr marL="0" marR="0" lvl="0" indent="0" algn="l" defTabSz="457200" rtl="0" eaLnBrk="1" fontAlgn="auto" latinLnBrk="0" hangingPunct="1">
              <a:lnSpc>
                <a:spcPct val="100000"/>
              </a:lnSpc>
              <a:spcBef>
                <a:spcPts val="0"/>
              </a:spcBef>
              <a:spcAft>
                <a:spcPts val="0"/>
              </a:spcAft>
              <a:buClrTx/>
              <a:buSzTx/>
              <a:buFontTx/>
              <a:buNone/>
              <a:tabLst/>
              <a:defRPr/>
            </a:pPr>
            <a:fld id="{C161C1D1-A141-41A1-8121-0111B131A1E1}" type="slidenum">
              <a:rPr kumimoji="0" lang="en-IN" sz="1800" b="0" i="0" u="none" strike="noStrike" kern="1200" cap="none" spc="0" normalizeH="0" baseline="0" noProof="0">
                <a:ln>
                  <a:noFill/>
                </a:ln>
                <a:solidFill>
                  <a:srgbClr val="000000"/>
                </a:solidFill>
                <a:effectLst/>
                <a:uLnTx/>
                <a:uFillTx/>
                <a:latin typeface="Arial"/>
                <a:ea typeface="+mn-ea"/>
              </a:rPr>
              <a:pPr marL="0" marR="0" lvl="0" indent="0" algn="l" defTabSz="457200" rtl="0" eaLnBrk="1" fontAlgn="auto" latinLnBrk="0" hangingPunct="1">
                <a:lnSpc>
                  <a:spcPct val="100000"/>
                </a:lnSpc>
                <a:spcBef>
                  <a:spcPts val="0"/>
                </a:spcBef>
                <a:spcAft>
                  <a:spcPts val="0"/>
                </a:spcAft>
                <a:buClrTx/>
                <a:buSzTx/>
                <a:buFontTx/>
                <a:buNone/>
                <a:tabLst/>
                <a:defRPr/>
              </a:pPr>
              <a:t>3</a:t>
            </a:fld>
            <a:endParaRPr kumimoji="0" sz="1800" b="0" i="0" u="none" strike="noStrike" kern="1200" cap="none" spc="0" normalizeH="0" baseline="0" noProof="0">
              <a:ln>
                <a:noFill/>
              </a:ln>
              <a:solidFill>
                <a:prstClr val="black"/>
              </a:solidFill>
              <a:effectLst/>
              <a:uLnTx/>
              <a:uFillTx/>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PlaceHolder 1"/>
          <p:cNvSpPr>
            <a:spLocks noGrp="1"/>
          </p:cNvSpPr>
          <p:nvPr>
            <p:ph type="body"/>
          </p:nvPr>
        </p:nvSpPr>
        <p:spPr>
          <a:xfrm>
            <a:off x="0" y="0"/>
            <a:ext cx="11796480" cy="11796480"/>
          </a:xfrm>
          <a:prstGeom prst="rect">
            <a:avLst/>
          </a:prstGeom>
        </p:spPr>
        <p:txBody>
          <a:bodyPr lIns="90000" tIns="45000" rIns="90000" bIns="45000"/>
          <a:lstStyle/>
          <a:p>
            <a:endParaRPr/>
          </a:p>
        </p:txBody>
      </p:sp>
      <p:sp>
        <p:nvSpPr>
          <p:cNvPr id="151" name="CustomShape 2"/>
          <p:cNvSpPr/>
          <p:nvPr/>
        </p:nvSpPr>
        <p:spPr>
          <a:xfrm>
            <a:off x="0" y="0"/>
            <a:ext cx="11796480" cy="11796480"/>
          </a:xfrm>
          <a:prstGeom prst="rect">
            <a:avLst/>
          </a:prstGeom>
        </p:spPr>
        <p:txBody>
          <a:bodyPr lIns="90000" tIns="45000" rIns="90000" bIns="45000"/>
          <a:lstStyle/>
          <a:p>
            <a:pPr marL="0" marR="0" lvl="0" indent="0" algn="l" defTabSz="457200" rtl="0" eaLnBrk="1" fontAlgn="auto" latinLnBrk="0" hangingPunct="1">
              <a:lnSpc>
                <a:spcPct val="100000"/>
              </a:lnSpc>
              <a:spcBef>
                <a:spcPts val="0"/>
              </a:spcBef>
              <a:spcAft>
                <a:spcPts val="0"/>
              </a:spcAft>
              <a:buClrTx/>
              <a:buSzTx/>
              <a:buFontTx/>
              <a:buNone/>
              <a:tabLst/>
              <a:defRPr/>
            </a:pPr>
            <a:fld id="{111131C1-D111-41A1-81D1-3111B1E131A1}" type="slidenum">
              <a:rPr kumimoji="0" lang="en-IN" sz="1800" b="0" i="0" u="none" strike="noStrike" kern="1200" cap="none" spc="0" normalizeH="0" baseline="0" noProof="0">
                <a:ln>
                  <a:noFill/>
                </a:ln>
                <a:solidFill>
                  <a:srgbClr val="000000"/>
                </a:solidFill>
                <a:effectLst/>
                <a:uLnTx/>
                <a:uFillTx/>
                <a:latin typeface="Arial"/>
                <a:ea typeface="+mn-ea"/>
              </a:rPr>
              <a:pPr marL="0" marR="0" lvl="0" indent="0" algn="l" defTabSz="457200" rtl="0" eaLnBrk="1" fontAlgn="auto" latinLnBrk="0" hangingPunct="1">
                <a:lnSpc>
                  <a:spcPct val="100000"/>
                </a:lnSpc>
                <a:spcBef>
                  <a:spcPts val="0"/>
                </a:spcBef>
                <a:spcAft>
                  <a:spcPts val="0"/>
                </a:spcAft>
                <a:buClrTx/>
                <a:buSzTx/>
                <a:buFontTx/>
                <a:buNone/>
                <a:tabLst/>
                <a:defRPr/>
              </a:pPr>
              <a:t>5</a:t>
            </a:fld>
            <a:endParaRPr kumimoji="0" sz="1800" b="0" i="0" u="none" strike="noStrike" kern="1200" cap="none" spc="0" normalizeH="0" baseline="0" noProof="0">
              <a:ln>
                <a:noFill/>
              </a:ln>
              <a:solidFill>
                <a:prstClr val="black"/>
              </a:solidFill>
              <a:effectLst/>
              <a:uLnTx/>
              <a:uFillTx/>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PlaceHolder 1"/>
          <p:cNvSpPr>
            <a:spLocks noGrp="1"/>
          </p:cNvSpPr>
          <p:nvPr>
            <p:ph type="body"/>
          </p:nvPr>
        </p:nvSpPr>
        <p:spPr>
          <a:xfrm>
            <a:off x="0" y="0"/>
            <a:ext cx="11796480" cy="11796480"/>
          </a:xfrm>
          <a:prstGeom prst="rect">
            <a:avLst/>
          </a:prstGeom>
        </p:spPr>
        <p:txBody>
          <a:bodyPr lIns="90000" tIns="45000" rIns="90000" bIns="45000"/>
          <a:lstStyle/>
          <a:p>
            <a:endParaRPr/>
          </a:p>
        </p:txBody>
      </p:sp>
      <p:sp>
        <p:nvSpPr>
          <p:cNvPr id="153" name="CustomShape 2"/>
          <p:cNvSpPr/>
          <p:nvPr/>
        </p:nvSpPr>
        <p:spPr>
          <a:xfrm>
            <a:off x="0" y="0"/>
            <a:ext cx="11796480" cy="11796480"/>
          </a:xfrm>
          <a:prstGeom prst="rect">
            <a:avLst/>
          </a:prstGeom>
        </p:spPr>
        <p:txBody>
          <a:bodyPr lIns="90000" tIns="45000" rIns="90000" bIns="45000"/>
          <a:lstStyle/>
          <a:p>
            <a:pPr marL="0" marR="0" lvl="0" indent="0" algn="l" defTabSz="457200" rtl="0" eaLnBrk="1" fontAlgn="auto" latinLnBrk="0" hangingPunct="1">
              <a:lnSpc>
                <a:spcPct val="100000"/>
              </a:lnSpc>
              <a:spcBef>
                <a:spcPts val="0"/>
              </a:spcBef>
              <a:spcAft>
                <a:spcPts val="0"/>
              </a:spcAft>
              <a:buClrTx/>
              <a:buSzTx/>
              <a:buFontTx/>
              <a:buNone/>
              <a:tabLst/>
              <a:defRPr/>
            </a:pPr>
            <a:fld id="{D19121C1-21D1-4161-B1F1-C141D1918151}" type="slidenum">
              <a:rPr kumimoji="0" lang="en-IN" sz="1800" b="0" i="0" u="none" strike="noStrike" kern="1200" cap="none" spc="0" normalizeH="0" baseline="0" noProof="0">
                <a:ln>
                  <a:noFill/>
                </a:ln>
                <a:solidFill>
                  <a:srgbClr val="000000"/>
                </a:solidFill>
                <a:effectLst/>
                <a:uLnTx/>
                <a:uFillTx/>
                <a:latin typeface="Arial"/>
                <a:ea typeface="+mn-ea"/>
              </a:rPr>
              <a:pPr marL="0" marR="0" lvl="0" indent="0" algn="l" defTabSz="457200" rtl="0" eaLnBrk="1" fontAlgn="auto" latinLnBrk="0" hangingPunct="1">
                <a:lnSpc>
                  <a:spcPct val="100000"/>
                </a:lnSpc>
                <a:spcBef>
                  <a:spcPts val="0"/>
                </a:spcBef>
                <a:spcAft>
                  <a:spcPts val="0"/>
                </a:spcAft>
                <a:buClrTx/>
                <a:buSzTx/>
                <a:buFontTx/>
                <a:buNone/>
                <a:tabLst/>
                <a:defRPr/>
              </a:pPr>
              <a:t>6</a:t>
            </a:fld>
            <a:endParaRPr kumimoji="0" sz="1800" b="0" i="0" u="none" strike="noStrike" kern="1200" cap="none" spc="0" normalizeH="0" baseline="0" noProof="0">
              <a:ln>
                <a:noFill/>
              </a:ln>
              <a:solidFill>
                <a:prstClr val="black"/>
              </a:solidFill>
              <a:effectLst/>
              <a:uLnTx/>
              <a:uFillTx/>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4/10/2023</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4FAB73BC-B049-4115-A692-8D63A059BFB8}" type="slidenum">
              <a:rPr lang="en-US" smtClean="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94421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4/10/2023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58701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4/10/2023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76415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E28D29-1ECB-41DF-951B-2A23F95AD026}" type="datetimeFigureOut">
              <a:rPr lang="en-US" smtClean="0"/>
              <a:t>4/10/2023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28E3F4F-51B2-42EE-AFA2-40C4572185CC}" type="slidenum">
              <a:rPr lang="en-US" smtClean="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05572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t>4/10/2023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12911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smtClean="0"/>
              <a:t>4/10/2023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47775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t>4/10/2023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81350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smtClean="0"/>
              <a:t>4/10/2023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23361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smtClean="0"/>
              <a:pPr/>
              <a:t>4/10/2023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11679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pPr/>
              <a:t>4/10/2023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6863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96DFF08F-DC6B-4601-B491-B0F83F6DD2DA}" type="datetimeFigureOut">
              <a:rPr lang="en-US" smtClean="0"/>
              <a:t>4/10/2023</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18608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96DFF08F-DC6B-4601-B491-B0F83F6DD2DA}" type="datetimeFigureOut">
              <a:rPr lang="en-US" smtClean="0"/>
              <a:pPr/>
              <a:t>4/10/2023</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4FAB73BC-B049-4115-A692-8D63A059BFB8}"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84084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hyperlink" Target="https://pixabay.com/en/heart-care-medical-care-heart-1040229/" TargetMode="Externa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hyperlink" Target="https://scarfedigitalsandbox.teach.educ.ubc.ca/thanking-concept-labels-displaying-the-words-thank-you/"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4000"/>
                <a:satMod val="80000"/>
                <a:lumMod val="106000"/>
              </a:schemeClr>
            </a:gs>
            <a:gs pos="100000">
              <a:schemeClr val="bg1">
                <a:shade val="80000"/>
                <a:lumMod val="108000"/>
              </a:schemeClr>
            </a:gs>
          </a:gsLst>
          <a:path path="circle">
            <a:fillToRect l="100000" t="100000"/>
          </a:path>
        </a:gradFill>
        <a:effectLst/>
      </p:bgPr>
    </p:bg>
    <p:spTree>
      <p:nvGrpSpPr>
        <p:cNvPr id="1" name=""/>
        <p:cNvGrpSpPr/>
        <p:nvPr/>
      </p:nvGrpSpPr>
      <p:grpSpPr>
        <a:xfrm>
          <a:off x="0" y="0"/>
          <a:ext cx="0" cy="0"/>
          <a:chOff x="0" y="0"/>
          <a:chExt cx="0" cy="0"/>
        </a:xfrm>
      </p:grpSpPr>
      <p:sp>
        <p:nvSpPr>
          <p:cNvPr id="2" name="TextBox 1"/>
          <p:cNvSpPr txBox="1"/>
          <p:nvPr/>
        </p:nvSpPr>
        <p:spPr>
          <a:xfrm>
            <a:off x="1144587" y="1706750"/>
            <a:ext cx="9902825" cy="1200329"/>
          </a:xfrm>
          <a:prstGeom prst="rect">
            <a:avLst/>
          </a:prstGeom>
          <a:blipFill>
            <a:blip r:embed="rId2"/>
            <a:tile tx="0" ty="0" sx="100000" sy="100000" flip="none" algn="tl"/>
          </a:blipFill>
          <a:scene3d>
            <a:camera prst="orthographicFront"/>
            <a:lightRig rig="threePt" dir="t"/>
          </a:scene3d>
          <a:sp3d>
            <a:bevelT w="152400" h="50800" prst="softRound"/>
          </a:sp3d>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sng" strike="noStrike" kern="1200" cap="none" spc="0" normalizeH="0" baseline="0" noProof="0" dirty="0">
                <a:ln>
                  <a:noFill/>
                </a:ln>
                <a:solidFill>
                  <a:srgbClr val="C00000"/>
                </a:solidFill>
                <a:effectLst/>
                <a:uLnTx/>
                <a:uFillTx/>
                <a:latin typeface="Gill Sans MT" panose="020B0502020104020203"/>
                <a:ea typeface="+mn-ea"/>
                <a:cs typeface="+mn-cs"/>
              </a:rPr>
              <a:t>PATIENT STABILITY PREDICTION USING MACHINE LEARNING</a:t>
            </a:r>
            <a:endParaRPr kumimoji="0" lang="en-US" sz="3600" b="1" i="0" u="sng" strike="noStrike" kern="1200" cap="none" spc="0" normalizeH="0" baseline="0" noProof="0" dirty="0">
              <a:ln w="1905"/>
              <a:solidFill>
                <a:srgbClr val="C00000"/>
              </a:solidFill>
              <a:effectLst>
                <a:innerShdw blurRad="69850" dist="43180" dir="5400000">
                  <a:srgbClr val="000000">
                    <a:alpha val="65000"/>
                  </a:srgbClr>
                </a:innerShdw>
              </a:effectLst>
              <a:uLnTx/>
              <a:uFillTx/>
              <a:latin typeface="Gill Sans MT" panose="020B0502020104020203"/>
              <a:ea typeface="+mn-ea"/>
              <a:cs typeface="+mn-cs"/>
            </a:endParaRPr>
          </a:p>
        </p:txBody>
      </p:sp>
      <p:sp>
        <p:nvSpPr>
          <p:cNvPr id="30722" name="AutoShape 2" descr="data:image/png;base64,iVBORw0KGgoAAAANSUhEUgAAAEwAAABNCAYAAAAMy4KOAAAAAXNSR0IArs4c6QAAIABJREFUeF7tvAezG1eW5/lLB48H4HnDRyuKIiWR8iVHUa5LrlS+a6Z7tmNntmc+205P9O5GlXyVRIqkbMmXRO+e9wYeSL9xTiZIVmxsxHyAASP1BCCRee//HvM/5qYRx3HM/3r9TyNgCGDR/+f0GPmHHvIa/DX0nYGBwhzL/4FhJH/ls+RzOUdP1FcUh0RxhGEZmKZFLF9EoR4mAQYRxB74fXB7yXd2Bpws2Dk9QsNBzo707gaWARYhRhySrLlJjJXedDDOuyYmpxgxhg54MLfo7+aZfConyLWM9P/1B3ohR38ax3GQ4nFH1ORCIbExgDL5xlCADEEIYhNB2pR/A8CiZK4yflNua8oAYvwwICTAtA0sO6MDiUIfM+hjRy4mLoQt4vY2UWOL2HMx8yXM0jAUh6EwjGcVcSOHAAvDMMmYMVl8rMgjFtBwiMgQx5YupJkOc7DuMiaFwJSFi4mNAOR3OscEOJllhCyoTaSLI9dKFxgoyTUFsFDRT+VIsYmIDRnEHQlLoUrXVyTMVGDkczOBUVc6jtLVlYvrlVIJE9kQsRAJE0kMPczQxQ57GEGbuLuFt71Me2OJwO1RqAyTH5nEqk5hVKYIs1X8OIMXy2QMbCMBzI59nTiGTWw4xLJUcTIiESS9lwxCpTDCECkT0MwIDPndHW3S0xSoBDC9lgIoUENxIGGRXDRVIb2J/EuRv1tbB8Ak6A7U8rbmpSNLkFLRH6ipam8i4vJX7xb5mJGL5Teht0u4u0R79Qa7K3O4/S6lao3KxB5y4wewxw8QFycIjTxu7BCKBKk8BdgDlRY4DJVrTFXNRNKIBuOU1U2VzkiASwAT4JLPVfJT1RawkkMAS/DJDwCTFbgNWCpVcq/k0zuKOpAyBSuKE4lKfYbaIV1BMFQf7kLLsIhNmyhOzpKvzTjAiMRm7UBzFXf1GruLl9lauk6316ZQGmJkej/VvUfJ7TmGUZ0ltkp45PBjE6IIOw7IiLQYEVEcqK0UdbUMG0MtjoAmEpeuXrpWiZGVkQhgKWgpYANbeAcwAS1BIXsbMLE7inKi5wqV6usdw50oX2rEBawoWRkFKNX+mEAHIoAktxDbICucUXkII1n5GMuMMY0AU1SxvYa/NUd3+RKtlau0NxZx3Q5mJkd5dIba3qOU9j6ANX4P5EcJzSJ+7OiCidF3VFoELI8IX8djKmAZtT/ENob8FfVS26s2IjEWKl2DQ0BMDPzfgzUw/ncZfTFiA3s1AOUOVqm0DOwUMZGAJV5PxyBnir0LCGNPTDymIYAkKqA3j/NEUYFIAItjLCvEkvO8OuHuPN3Vq3SWLtBbv0HQWCcMXELTIluZYGj6XgUsM3UfVmUPcbZKYGSJIlG9CNsQLxsQ0SOkn1pNAcmB2MEko4dhqI9TnBKjLbZsoKapWopGp94xMSGJdKrnNECWQY0+gUw4Af/vABNxVruTfK4SLYskOqzGUyRMKINPEHbxgi5h3FdAbKUQ8kO5TRniCmFoqWRaZoAddTF7m3jr12ksXqC9dIFwZx7HbWAQEhkW5KvYI/vJTd2napkbO4g1NEVkldSDJVMSwES6OgSx3N9X1Y8jByPOYpPHtgpYRlYlTc1P6uXuLHgqZQpYaohSabsbMMuwBoAFiYQNDNkAHtX9u/R/4ElT6RHbEePiBh3a3V3a3R3coIVlB2SyJpmsjW3nyVgjZM1RDGTQYBlCKdrQWqG3fIXG/I90ly5iNpfIBR0c2yAybHy7iF+cwBq7h/zeByjPHCEzug+cIURGxWaBRxj36Hk7dNw6ftAnDEUSsmSsMvlMjUK2Rs4pYRmZxIvLz+62NmrTQjGsifEfSM1tJ5WcbxqyCCphfnLibcAGhvIuwAbSpQ5SJEskLNTBtvs7bNdX2a6v0OltY1geuaJNrpghlylSzE5QdKbI2SUc08YxQgy/SbizSGfhIs25H+kvXybTXqMQd8k7NrGVoRtnaDtVotp+CvsfpHrgAfKTByFbwYvB8/sEUR83bNPorlNvb9Bze0SB0I4ixdwo1fIUtdIkpVwNx8wnPC1hE7e1KeFHd2zZwJ4ntvw2ephGJgEsjry/B0yNZaKOd7/US8cxoRK+EMuO1XY0u5usbs2xsnGT3dYqAR2yeYO8AJYrUMyOUclPUS2OUsmVKVomhtvE31ygPXeZ1twFwtXr5LpblOiRdxxiK0srMKkbBfzaLKVDJxi+9ziFqYOE2RItv0ejVafTa9L1m9S76+y2Nun2+8SBTc6uUqvMMDlygPHaXiqFMTJmkTiylVxbQq7NO44s8ZyppN3FDu5Im0iYaIi+BoClEqVgCWgp30tRS7x5hBf6auRtR+7q0upvsbJ1g4W1q6zvzuMGDaxsSDZn4NgZsvYQQ/lxxoYmGa+MUsvmyfg9vLVFmjcu0Vu4irm1SLG3SzHuk3NssLK0A5MdI4dbnaF06AFq9x0nNzVLz7LZ6jbY2tmg3tqm4zXphk26bodu3yMOMxSzo4zV9jIzfpjJ4QNU8uM4RpEotAkDmZ1BxjZTL59OUB1YQo8GlOoOqboLsAgvlSWhAAkpVYZ7V2yo4imAxRGu76oLdzIxpuXT9rdY2b7B3OolVrZu0vV3wOpj2RLnCV/KUsrWGK9MMD0yxUS5SjkGd3WZxpWL+Mvz5JqblPsNCqFLxjQx7SzdyGLbzNGrTlI8eJTqkaNY4xPUY5+V+gYbO2vsNjZpe00iJyI0DfpuTBxmKeXHmRzZz96JI0zUDlLOjGFTVMcjFsg2LLKOiSVSlqpnon1ilwegDZxAYttMcomE+bGbGEGNCZPQQoyjgCegCW3Ri6mWikqKG/fA9IiMfgLYznXmVy6xvjuHFzexMj6R6eK7PczQpOgUKToFavkqM7UJZkpVwvVNNn/6EWNjnRGvR9ltYffaGEGI5eTwrTx1p0CzWCOz/yDlQ4fwKiXWenXWWhv0/BZ9v0mj3yK0ILKz+IH8T4FyfkLVcc/YYcYr+yk5Aph4a4c4tDQecMw05tS5D/jkgPWLZ0g5aSqAtjqtOI57US+JvQy5gLjOFLA0K6HOIA13hEpEhISGS0yfkC7tYJu13ZvMr15ibecWXtTAyonc+wR+VwFwsHAik7JTYnZ4mgPDkxhbDdZ/vIC1scVY4FPxuti9LvgBhpXBs3M0FLAhMvsOUDy0j27BYbG9wXp7ndDoEtCl5XYJbYdYvGpgJ4DlEsBEJcdK+yjaY1iUE06WklkNbe+y1Amn/P8HLDMArBm2NYA2Dck8iHYnoN0JCNOUTSphyrvoK2CR0aMX7rDWnFPAljeu0/F3FLBMLsY0feKgT9yX9E1IyS6yd3iGA8Mz2Ds9Ni9exVjdZMT1qHku+TDACCVXYtLBounkaZeGyB0QwGbpFi0W2qust1bxjZZKeC/0IFMCq4Tr2cRBjpJI2OgBZsYOM1rcR8EUwEqYMmmloCJlhjKJQcQkvE7E4W6V1ARCGgXlBirZjDpJ1kEBS4JXASyJk5WppsxMLihUwlNWHZsusdFXidruLDG/foWF1SvUO+vEVp9MwSCbjTFil8DtEvd9ClaB2doeBSzbCti9fJNgaZ1yu0vN8ykro9ZMF60wpm5l6VarFA4eoHBghnYhZqG5wlpzGd9oJFIskzQLhJTwvQwWRSqlSSZHDzE1cohaYQ85s4ZJAYMcZizs39G5DuyX2uvb4dwgT5basPSk/G0Ji1OVVHKmGS7MWP47cI+aB0oSfRICCVkkAcswhTi2abjrLG+JHbvCxu6iciMnF5PLG1iWj+91CfsueSPPzPAe9g/PUOxB+/oivbkVsrt1Kp5PzbTJWhnNPDSCkF3LwR0eoXjwANm9EzSzgQK23lzCp47pBMSmQRjlCIICxAVyTpVhoRSjBxmvHmAoN4ljVBQsIbQiZRoySTSRusGBIqqESVIhjXsSapqQ2YKqcxzHLSQGTKVIk38GluaUkoyQedtdyroLI5ZQSn7TwzCEkvTpRbtstBZYWLnCysYcze4WkemRycbYGYm+XPx+n6yZY6a2h721aaq+hbu4TvvGIvH6BkOeS82wKGYLRKZNI4yoWw7B6BiFAwewpoZpWB4LrWU2Wiv4UR07I/bOwvcsAi9L1qlRLU8yMbKXidEDDJdmyVsjmJQgFqMtKpnV2NKQLMpdweBAGZMsjOZe/o64FgahUQNh+lEiRZprEmInaeABYKKaEoRJ3CY0OSCOXeKwi2G6GHaAb3RodlZZ27zF8votdhsb9CUbYfqYGQiNEM91cYwcU9VJ9lQmGCFLvFmnc2sBf3mJYq/LEFDI5MHJ0AyhnclhTEyT3buPoFZihz4r7XV2Oht4UR0nE2FbJkEfIs+hXBxjfGSWidF9jNT2UsxP4BhVjLhAHGVAYsxBMG46tzMUaVx+m7IKQxDxUIuUgioKrRJWl7SMhvGxSpOm3+Ikq6lZ8kHaMpLzJIUTEId9Yr+tKmlkImLLxXO32dldZn1rkZ36Ou1eHTfqE1oRvhHjej62mWW0NMJkaZgJO0+206M7v0h/YY5su0khDik4ST6/E1v08yWcmf3Y03voFrJsBl02uju03F28qEnGCclYJvRjzNChNjTO5Ng+xkb2UhqaIuOMYIh0RXkFS4NyyZXJKpqWJO9STmGm0pRkJ5IUdRJ23gEsTVHXBx/HcpoY3TuHIZIl6RwBS2NOoQtiIT1wW6qOZGKwfaKgidfdotXeotXdpdtv0nY7tEKPVuDRc30drIRHtUyeyUyRahjgrS7TXbiJ09wh4/VwpBhg5+hLsFwZIb/3MExMs2uZrPW71P02bixxZBvb9MnbJnksCmaOanGY4eoU5fIkTn4U0x6CuAhhLk0BZhOwlIWnXEnuZ1kJgGaSaRUkBKzbnD+GwiCn30gFUaRLTrfTQ5OzEnj5HgRCC0QNJZUSEAY94n6TWLKmttg1nyhsE/pNoqinxNaL+nT8Pu04oh1B25VzRCFschGMZ3KM2xBsrtJduonZ2MLsNTHCCOwsgZ3HHJmifOgYjEyxGYSsdjp0JLOaFXPcx8KjYEu+3aQQW+StPLlMGSdTUbAMs4yh3rGAYRUw7DyGncOyJEeWgiQSakk4ZoMptQFLnY7YMAUtdQy3ARM5GaQ7ErAE3wAzBSuW0le/C16HyO3ieT3cXpOw1wQBTMCKPYKgo+keiSHzBUfFtBeHuE4WN5Oj40e4bkjkhsTdPsOOzXTBIdpdo7N8k6i+QdjaIZYFkjJbtkx2YpbK4RMYtQnWO33WW1082yRXymKaHmbcp2CGFMIQpx9geBFRYBKFonp5DKOAaRYxrSJmpoSZLWFlimTyRex8EcMR9bTTsl6iqrFlaz5uIGWyfvIqivYmXjLN94hmGQJYiBl7GH6fuNskaO4QtLaJu3XCbp1+c4decwu/11BbBilgkvWwIk3rFIp5sE1c08SqDuMMT+CZWYLQROKY0A0oORmGcw5Rc4vW6hy93VU6O+v4bh8nk6MwVKM8tY/y/qOYxWEa3T6Nbo/IFM8rVqJN5DfJBD3MVou41SbqeQReRBhIpjcLRg6sPIaVx3QKmE4RK1ekUBulNDqBUxzCzBYwMkVQZyPjzhGZWc25Sa5RLLcImXBEBayRsl0x8I4CJmy7pwAFu+v0t5Zwt5eJWhta4YnaOwSdHUKvBWFPvacQWmXEtomTy+Bkc4SmAGZhDCWAxbkypuTEnDKWnSdXKJPPZon7bdqbyzQ2l9jaWKLf61Aolhgbn6Q2vY/c6CymmcVtd+h22/h+j0jiyN4WkVsn43cxOy1otcELiIJYk4hJjTFDbGY1v4aVI7ZyCowzNExxZIp8bZxcZQy7PIKRr6hU45SIrLwWjwP1lonxrwwA2xYTBGQMOWJswwdJ8O2u0lu9SWPpKt21G8TNVRx3l0LcIScpZjnCPoYmmIxEvG0RZ1srO25k0MOka2cIcmWs4jCFoUkqw7MMjezBqU1AXvhRjNvYYmNtjoWlm3S7LarVKvv3H2B0ai+GhD0dl7hRx2vv0q2v09xeoF1fAm+HfOySC3wyfohmnNTzJV5PQJNiXGjaBIYjlUw8I4Nn5bAKw5TGZ6lOHSQ/tg97aBwKNchViOwSoZETw5SSLqgOqkabokkmZPWIsaWY0d+lv7VIa/k6zaVruJu3MNrrZP1dClGbXNwjg4sT++pPNJNkmoSGvLszSM+0FTT5K6uXKYySL89Qqs6QG92DMzKJUSoThi6t+gbr64v0e20qlQpjU1MUh0ZUJ/zNbXorS3Q3l1R13fYqsb9FwepTzhhkxc74IUYQac5OVEkLGVI4NjOEVobAdBS0Pg7twCCwSwrY2N77GJo6iFObxpBKe6aigXwgJkT1LVFJ4Yiqkltu4lUdKb+LhAll6O/S216mtXJDQetvzkFrDcfdUcDy9MkbPlkplyF1wWSQfiTzMwlNyR6IKti4UaiH4RSwsiNY2XGc4iTZ4RlyE3txxiexilm8oEezuY3v9Sjm8xTKZS2Z+fU23aVl2otzuFtLRJ0NDH8bJ96l6LgUHQsztoj8mCiUqlZMqN0MFoYl48gQmhl8w8LFphdbdHxTARua3MfYvvuozhwiU5vWtgScMrGopKm19UEJQNhcasOEvGscGWmHggiu4bXxW9v0thborN6ivXaL/vYCRnuDbNihZPgUTJ+sqaaRKArxwwg/kNSiqaGN1BZNYeGhSxR62E4eOzuCb9ZwzQrkRsiP7aG8Zx+5qXEo55MWhUgiihgj8PG26zQWV9lZWKC/tUrWbVA2uxSMFna4DcEusS9VK5NQcl0S8lgOpiNHBsNJ7JeHRS+EThDRDSxCu0CuMk51ej/DM/dQmtiHVRmH3BBYBTBzhCpdYmISp3i78t3VzKrET9INE0jJFVs8n9chbG/jbS3TXZ+ns34Lb3cFOjs4QYdc7Cm4pvY3RISqClLxMYl10FlV9TjoaWeOLattDdGNy3TjIlFuhOLkXkYOHKK0dwajWiTUOFVKcSb0erRX1ti6tcjuwiL+zgZ5v82w4zJk9ciEO8TeLr7n4kkLgZVX7yb3lvhSq+2WSJej6ugbNp6AYOXIlEcYGt+jR35khkxlHCM/BLaAlU0cBdIxJJwsUcncwOhLGK3FjVBixCDpg5GoQY1Hh7i1jbu5QndjXm1If3eFuL2LFXSxhFZIPkrDpiR1KQNVwCw74cxBDzvoIXW9gCKdqEDXKBGVRilP72f04EFKe6aIyg7dyNUiSy6bwXQ92ivr7C6t0VxaJdzZIttrUKFHxeyRj5vg1/F8D9fI4jslQiubcCjDVMcjKiWgxU5OOZiRK2IWhiiNTFGd2qte0irW0nxaDqShxRCPKoClJDa1YZkBD3O1vUXskDB7aSgST5lEVFIkxesStXcJm1u4u+t0NhZwt1eJug0it03gdogkEtD2gaRDRwYtVzCjgEzoIv7GMS0t9XtWhagwjD08SXF6D4WZaYxqjnbUYaO5ST/0qJRKGlOaXdEjj2C3hb+xhbe+jFHfJOc1KdIma0jWN6JvOPSMHJ5IlDid2MCLUKmKnTyZYoVCdYzi8DjZ2hiFkXFy1THMQkXZvzQCJB1Jwv4zGJaEUFLXSNP0coadBt+uUAMtOUlCLekP0t4JiS0NIbE+hmRN3Q5hr4Hb2CCobyQgtsXVN/DkO18I7CANZyh+Ei1k4oCCeGCxadkKcXEEhkawqiPY1SHCUoYmXTa7G6zsrNLzuhQKOSqFMsPZCiO5KoUwQ7DbxltZxV9fwWzvkA1aOJHElAH92KAnqieSIelq0yGSw85h5kpkyzWKtXHyIxM41RGcQkJYhagaEltGpo5Xahmm5YAcaUYwyW7FWFJlEi/p+i0sy8IUQy0mPBLjHRKHofZISPOIJV0ypGkdtw3dBrR3iRo79Bs79BS0LkEgjSFp/6KkiGJpQzHI2w65fFFth1kbx6gOExcLBKbPjtdgubXMUn2BtfoqHSmGWCbVUoX9Y/u4Z+oeJorTGH2I13dwV1cJd7cxew2VfgnV+mGIL5ItUpnJYWUKCoiAZReGyJRrZIeGMSsjIFIl9jQyMCTFI4fY3kjSWxJ/20mcqaWypHQmdtWwpGdDOhD9enKSXETcs9ADdc9JJ45lGdhSYYkDgqBHT6Vql7jbIG43CNp1+p0mnsScUlazbTLZLJlMBtt2yGYKZDKFZHASngxVMSplJD3VdOust1ZYbMyx1lqg3tvS1gMpzxWzJWZHBbCj7KnuJx8VMJsBNDrEnQ6G1yP2ekpDwkikOzErsrRitwy5Z6ZInMkTZwqQK0JW3he0KuVkstjqmESaEkOVdJiljV2aHxzUGiUhkLYK+P0trNSrRbGFHxnCAZOOlaR3ib7r0Wk1aDd3aNW38XtNbOkglDDF7agdC6ReKVVS0XfHoVAoUK7UqI1OURKXbTh03YB2GBNkDOySRWD12eqssrRzjc32Io3+Jl6Y1BjymSJTw7Mcmryf2dphcnGR3lYPd7uNE8FQMU8+axNKb6zfI9asbo9Op0e906PZD5SoWoUh7OKQqmcvNHDDWOuepaEKlcowlaEhCrmszvV2NVGlLckPDlrAJIpJymyNZZxsHitbUM/Q92MloHbG0qKqF4QsbWxz4/p11hbnae6sa7tlOWeTd0TyfIzYJ5bcVr9Pp9MmDEPK5RLTs/s5cN8JpvcfwbZyrK1vcXNhiXqvQW2qwvhslba/w/L2VbY7i+y2lnD9NtlsjkKuzMjQNPsn7mdf5QgEDreuLLM6v0YlX+LIkXuZnp4Eqav22xqT9uo7rK2uceXWAtfnl2i6AeWRSUam9qjx36q32a43NSIZHZtg//6D3HPoANPjw+RtqZilPSlhhBnFONogmGYnrLR7p19fwc7ksCWXbti4IbjCljHpdfssr29w8co15m7dxOt1qZbyTI5VGa2WKGRMpXeWdL/EIc1Gg+WlRTY2N7RjenrvAY6deJyD9x0nkytyY26Fv379HXOLc0zNjvHIz45RHDLZbS9Q7yyx3VjE9VrksnkK+bIWM2bHjjGW289uvcsXn33HpQtXGKmO8Nyzz/DAsSMamRh+B8Pt0t7dYX5hka+//xtffvcDu12Xffcc5f6HHqNYHWVzt8ny2jqLK2t0un2mJiZ45OGHePj4MWbGhrURxhbUUsAkTT+oVUpDs0qY19q4o5KmdI6a9MOIRtdnbmGFv126zOUrV2i3WoyOVLn30H4O7p1hrFoiZ4t9k8a2pLGuUd/l5q2bzM/P0XNdRidmOHriUQ4feRAzV+DC1Vuc/ug8Fy78xOTkCC++/DSH753GsNq0uivUm6v4fodsJksuV6JSnmJ86CBONMyNhWU+/PA83//tAuNj47z5i9d46vGHyQrXi3rYvku7Ifef5/wXX3L6/KfstPsK1skX/4GJ6VkarS5Lq2v88NNFLl26rIH6Iw8d56VTJ3nw6CFGy0WtiBvS4ThIzSddxTjOoBnFbyuNiISH2FlM26EXRNxY2uLMp3/lk88+Y2t7mwMH9vPkzx7nkRMPsGe8Rjkj/aRJiX3QaywNISvrKywsLrBTr5PJF5g9eC97Zg8iDeY/XLjC6T+f5buvv6eQz/HyC8/w8ktPMjtToS/xq1vX/JrQOXEUhewIGavKVt3jq29/4vTHn3L56jUmpyf59W/f4LlnnqBoWUhDuhMG9Dod5hcXOffZF3x49hz1do+HH3+KV954kwOHDqlT2G52+PrbH3jvvfe5duUKszPTvPnqK7x46mn2TY2RNU2VMiuS2FRCNemdlfGkgBF0CULpJJQUTQ7DtNhodPjqh8u8+5cz/PDjBcqVIU4++xTPPP0E9+zfw1AhS8J8pY4nyhtjGVIfDGm0G2xub1FvNjT4Hh6fYGRknI4f8s23P/L+2x/x7Zc/IJ3fzz75M373m9d49MRBDMMnjPra5Ku9sHYG28zjujaXr63y8SdfcO6zz5lfmmd67xS/+w9v8vJLJ6nmCkl0Ig0ursviyiofn/+E9z/8iO16i8eefJo3f/0bjtx7SPlmq+9z8cpN3nn7XT49f45SPs+v3niN137+Igdnp3AMU22X+E4RJDX+ptRXBx2IYT/hXUJdnRxeGHF9cY2/nPmUd/5ymrX1TR56+CHefPM1Hnv4GCOVYkI30vgzkmBZ6IRpYZmWtkO1e11ava4mfnKFPMVCiXbf5fPPv+WP/9f7/PD1BcJeyIljD/Iffv9rXjr1CEMVaa9MO7HVx0vgbrC94/LXry/z4ZmzfP7N16xtrTCzf4J//Odf8dqrLzJWrSEJaWkACIKQ5bUNzpw7z1vvvsfmzi5PPPUMv/397zh25JDGthKE35xf5f33PuD9d9/Vytiv33ydN155mQOzU5ixoYBJNcoQwKSKpo0rgx7XyCPUTmoTwzLZanX58tuf+NO7f+GTz78kVyjwyzff5FdvvsLemVEcWyrjKQ+OQ8JIym4BlmViW1IVMPGiEC8MCSSgt2Icy6brepz9+Ev+/f98m+uX5wh7MdPj07z84ou8+spzHDw4SbmU9tOm9cBOJ2ZuYZsvvvqRTz7/gh8u/Mjm7hqTe0b47R9e5403X2ZmYhJb2ynFVkesrG9x5ux5/vT222xu7/DkM0/zj3/4PQ8eTgDrhjHXbi7y3rvvc/b0GUrFPL958xe89PxJZsZHtFQk2pKxkvZ6AU1Qy4oXTRrqZNJJ4Cw5rYW1TU6f/4K33vuAH/52ganpGf7lX/4Tb77+MrWhrF5Qy3FqvyRhFyShlClCIVtbpIwCvgT08r16UZNOt8df/nyO//t/vMfOZgsjlJ4em3sPH+aFF5/hZ088wPTMkE5KJNj1IzY2ely7vsKFi9e5ePkKl69dYXVjkepIgVffeF4BO7h/HxlbTD8EYcTq2janz57jrbcEsG2efuYp/vCH33P8yD1q0Nt+wN8uXuGD9//MpZ8usGd6ijdeeYXHHz3B8FBJN5bI/eVcbSoUcxXFFLIpD9OCpcQLKHdIAAAVHElEQVTdhvSNhly9ucAHH33MB3/5iKvXbnLw0EH+23/9V9545QXyjnpcBUvEVtvL0w1S0huqtfI08BbuG6Qd1yKR9WaTd989zbtvncaI8+SyJbY2t1UyH3/iIV559RRH799LPpvwoWbb49atLa5eXWB1dZvtHfGAt7g1dw0nG/HMyUd54xcvcfToveRzeU30eUHEyuompz8+z9tvvc3W9iZPP/0U//iH33L8yGEFodHr89W333HuzFmajSYPHDvK8ydPcvjgPnKOo+AI208EQiqNIUEYU8qlgEmDbSghhWHg+iFXrt1Se3H23HmuXb/F7Ows//X/+M/88rWXKDmJFAr4onxJRkO6EgZsJenISCJPQ72SeFJxKovL67z73hm++uonpib3UakOc/naVRYWbzGzb4xXXnuep559mInhYWX6azu7XLo4x41ry9hGgVy2zK0bt/juu6/pdRscP36Y115/gccefZBKuai5dzeIWFzZ5MyZc7z91ltsbKzx6GOP8MtfvMGRw4c00SnAX7l8iYW5OUaGh3noxAmO3Xsvw1Up+srGsUhNjqMhobgz8ZaQdVIb1tMuwwQwkbDL125x+uOzfPLJZ1y9dp3pqSn+9b/8Z379xiuaP9ftLwKLbG6QQzcJpCX2dHtMUgRNtp2IJHZ6fX68dJO/fPgJSytbPPDgCcYmJ/jy26/59IvzGBmfF15+ipdfPcW9hw7p9peF1RW++/YSc9dX2TO5n4Ozh7lxbY6zZ86xsbbMoYMzvP7685x85hFGakOSiKLnRywtb3L27HneffcdVleWOHr0CC8+/zyzs3vodFqsra6ytrKEY1kK1sMnjjMxOobj2JqxSCr9iaF3xD6kH2XtNEXdTT+QxgvxMlduzPPRmbOc/+RTLl++zMTYGP/tX/+V37z5GqVsuptDq+KBXly9h17YTLusU7nTfjOUfgjD/uTLv3H23NeaYDz10kmm9kxz+pPz/Psf/52VzVs8+tSD/PJ3r/GzJ54gZ+W5Pn9Lmb0A9tgDj/Hk4z/j2sUF3vrjB8xdv87M5AhvvPE8P3/xSUZHq7oPpO9FLC9v8sknn/LB+++zuHCLvbN7eOSRhxmuVVlbW2FxYY5+t8vRI/fy+uuv8/D99+M4sr3ndlcqYSit9UIlkv44wbAwkLBOWgoXchaGEfMrG5z75DM+/Ogjfvzpb9Sqw/z2N7/hF2+8yvTEKBnb1qA0SWkn/EtTyqkKasUmbQGVa4qELW3ucPr8X/nq65+ojgzzwksnmdk7w5fffs87H7zL3y5+R7mW4+lnn+DUC6cYGxnnwoWLfP/tRUq5CieffoZ79h/g6sV53n7rz/z0/Q/kcw6vv/o8v/nly8xOjitgvi9Gf4ezZz/h7XfeZmV5kaNio049x9jYKEsL81y6eJHFxQVqlQovPH+KZ596munpKTIZW01H4Etay8RxhCYZ6kh8P2Y4n3rJQU5/kP7ZrDf469ff8t4HH/DV139V9E+dOsXrr7/G/UePMFQopH39g+7idGfuXRu47t6EI4DeWlnjvQ/PceHSNfYfOMALLz3LzN5pLl+9xblPP1G13Nxe58ChfZx87iSze2a5du0GSwurPHD0AZ57+kmGhoa4emmO99/7kC8//wLP7fPzfzjFf/rDr7hn7x7d7CCSsbq+w8dnzvOnt/7E2toqTzzxGL/4xevqDZeWlvjhhx/5/vvvNNS7//5jPHfyJA8+8ADjo1p51C4jibgzjq0SJtf0g5ixAWB9KYeHA2ph0nX76sIFsDNnz1BvNLj//vv51a9/xamTzzJeq93pZtdaQEQshlLslWWrsRRJDiNppEtasK/OL/DHd97j1twiJx46walTzzCzZ1Ind+HSZc6e+5hvv/1Ws5oPPvigAtbpdMnlcpx85iQP338YL4q5euUmpz/8mPPnz7G1tcXzp07xX/7lP3LsngPqjGQs62s7nD5zVgHb3t7h+VMn+af/+FsOH9zP1k6THy9e4ezHH/Pdd99quPPII49w6rmTnDh+lGqxQD8IcYMkvyXzkcqXeMvaQCVlZVw/0KShZUseO2J5bY3PvviCDz78CxcvXaRUKvP0s8+qaB+55xCVao1cNqv2S6tFgYixQdayNK8k77vdnm40sDJZbiws8v/86U+sb2zy3HPPcfLZJ5kYH6HZlmzIOp9+9jkffvghq2urDNeGmZic5MD+/Tz44AM8fOIEe8aHdSJz8yucO3uOjz76kOWlZZ5+6mn+93/5Zx46dq9OyvdDtWGnz3zM2++8w+7uLs89+yz/9E+/54Ejh3C9gPmVdb759ns+/+xz5ubnyOdzavwl9Hvgvns1LSWL7eliW7rRTI7yoAjix2IsfQLZaWY7OBY0uz2uXr/ORx+f4dz582xubbFn7yyPPfqYGtCDhw4xNjyivEVecgMBTOyVkFgBq75Tp93tkSsNMb+ywh/feotWu82rr77Ks089wWh1CC+KaHddvvrue/701lt88803eJ7H5OQk//Dyy/z85y9zYO8e3R0i525s7PDJ+U955923uXHjFo89+ij/2z//E088/CA5y0oAWVjl9OmPef+D99jdrfPUk8LDfsfD9x9RuyRNLfPzy/z1r19x/pPz3Jq7xfjYGCdPPsupk89wz75Zsvk8vhZAzCTjrC1VqZd0/YSRyxKZYrzTILrZavHT5ct8fO4cX3/zDVs7OwwP1zh+/DiPPvoo9xy6h7HhYU3FJBsDDA2R2q0225vbbG9v4wcBleFR1re3+fNHH6nqi2d64vFHGalIG7g42pjLc/O88977/PkvH2pmRNj/7377G1588RS1gnRIJ3nPbrvL+U8+57//j//OpUuXuP/Y/fzhd7/jhWefYrRSptf3uX5zidNnzvDhR39hd2dXVe6Xv/oljz18nEpZ9m1G9LouN+bm+OjMx5w9d1bP27tvH08/9SSPP/ooB/bvpTA0lEYuyYb/24D1vXTvo5lQUPEKg4czbO/u8tPFS3z59VdcuXqFbrdLtVbj4MGDHDp4iPHRUc3dS+hjW5ay4ka9roD1ez2NQ2sjo2zt1vnq2280E3Lq+VOcOHGcsWHZlmervVvbrfP5X7/mz3/+s6rtiePHee3Vn/PAsft0X5BogRRG/L7Lp19+xb/9278p5dm3dx8vvfA8zz39FDMT4yphN+cW+eLzz/nss89oNJscO3aUl156iYcfOs7IcFWNuSzUdr3BN9/9wKeffsq1a9fUtOzdu5fjDz7I0fvuZWpmmnKpTE7S15ZsnBlImBep2Mmuf8la9FxP9yLms9KpZ7LdaHDh0iV+uniBxYUFlQDxnFNTk9SqNVVFoRW5rLR1Q7NeV9AEyMmpaSq1mgJ249YtnGxWjf6R++5jYnyMUiGHbRipfVpM1H9zS9n5E48+QqVcVvsqKp/LOIS+x1ff/cBbb73FzRs3GK7WOHr0KI89/Ah79+zR1Pjy8go//vgjP/30ky7wgYP7ePzxxzl67Bhjo6Oah8vYFn4Ysrq2oYlEOX9+fp4gDJiZ2cN9R+7lnsP3MDk5Qa1aUdNz57kVKUkTWyQXETWScMByxONZBIGvoEkgK55pcWGReqNORuyX7Ft0XVXlcrGkn7ndHv1+j/LQEHv2zJIvFhWw7Z0dLMdhZs+MHiMjI1p8EMCl7tfqdHXwjVaTw/ccZlby9aaJL1tppPc54xAFAdfn5vjxbz+yvbWl2ZFyucz05CTjo2Oas2o0GiwtLrG8sqxEfGJijIMHDzA9Pa3URDyvSJkh/Wt9V+3cyuoKS4uL7OzuagFHONv09Axj42MKWD6b0TxZul8y2aWm4VHaoy72TJi/TEbE148jvCDQFVtfX1fvE/gBrtvH7cm2ZYtioUg2k9GCru/7lEolxsfHsaWFXJrh+n3teSiVi9r/JROVcEQ3helO6oj1zU08z9XflXI53DRTIBKcLF7Atqr8pk5WJEoO0YahoTJZJ6NOQ1Sx1Up6K8vp/UrlUgpWRu8rmRVZcQG1026zs7tDfVd29QbkczmGKkMUiyWKRSkTyh7MNKcvhUg5SXRYJEXqihLTKDcLfK1lWrath3rEMNR+BhmY2+8TBoGudDab1d+Kl5TP5FrymdQ8BYxQW6KS7KWsooCcbPqSvJMUjwM9VL1zOf1MFkkkwUlKXCptMk45RxbT83y6sqFLVDab1QUTBxREkpJJwjblUbIoei/Z8icMfrCXarDTPanDyoIIlxvsPxIV1UqSZVDKl9Ino/hSoA0UoMGzFwR1fR8L1UjAkEsLSINnVSRPF0hiriRATW4koOkENVQS75sEsLookpmVVG/K3yRol9SM73s0Gk3lgSIpMinXcxUgaWqRcEykQd7LJASIjLQzGYZKs0i7fGbL5tQ0JSPX1gUUKfJ9BcK2LS0uS2JQ0unyXiRNGnFkbklNVQrQdiIYnqd2XOxxPldIK9+ed5t8SrpP0hsyOQVA0jiOo6Iuk+/3XZUKmZAiL02/4h1FZT1ffyMXl9WW7+UzfSqBTCxIwNYBx8k95PNSsaRquL29q3aqNlzVjScCmIxFpVval+KQQDsMk6KEI5zRdvTevvS2ysOPNKZNXom2JGMbqK8AoWCIgAQhmWwCjtjpBDCxlZnEXoaRapLMVc7LSvOwbvmWLcnag5L0eKnkyCt9CFEiQGKYEzsnYp1IVbpHQvrB5Ldqb8TjWomEGYlaa4wqbcOhn6qXgJ9IsGyQktYmkXDhb6rGuax6RWFeMhmhInJvSYXrc3XSR0HoQ5FExSxTpUdAUGcl4YyZbk9OibRIYbJYIoGSxkoWTzRHJEqur+ootY1YSmrJNcSUJFpj4UjrgSaopVXprg3x2iMqT2RKJUBWUTsJxcb4iY2Ri8nKycWTtPSdB4LIuXKOVip1JZMu0WSXinTJJODKS5rsJH5M7J6ArXlutY2SGhbplusnAItEWrr6Kjn6NKnkOToC3sAByNicjKOSMZiL2rNU+gaPwBHbOPhs8EigwXcDoZFzxD6LqbCstMwmhl0nJBIljb1hqPmibqerdqFQLKqY9t2+Mm0BQ8VYG/BkRa1kYtIBZJn6V64lDF5sk0xeMnIiOTIzCarFpshvJPgdSKqocUba1cOQdrNJv9+/7YTE9vmBPHXFpFAqUSwUtOnXE08p49f7RXhuIjm5fE7bDeQ+4sllTGI7B6Bqo0wmo5RIpE8WShZGNcM06fV6ahdlzPlCQZ2UKX1jqpKpR9EOMSmTiT3Z2mZrc0N5lqRxhSJIqLS1samyKN5InwsWRXox6dYRgyvqIPxNgJPB9Xpd2u2WJhKlM1oGt7WxofXDQr6gDStifOV3cp9arabSJnxvZ2dHVU3sh4AgNk0kqVKpMjI6rPcRNe52OonaR7IYHbVFQiGqlareX+iFqJ44CbmvLHS5PEShkFdHI70gYlcFUEkyFApF5ZlyLaE/whcVtGx+UDVK2jXFOou0yIpIQ4cQOVGpibFxKkMVGo06a2trWn+UicqKC01wxEhKi6X2mJkpYAlnksE0mw0c22J0dATf81helM0LQmzLOkCxJyL2kxMTmqWQ/JmQXOF7MsFsToISdAIiMdXasFa+ZZGEpMqRPCssptls0ut2laCOjI4qvxLOWCwWlVt1ez29piyM8EBZFAF0QHOq1RpyyG/k89HRUSYmJpR827cr36nLl5UVVROxXlleZv7WnF5cUtQSgkiFZW19TaVrqFxOeFocKWB2JnkYkMSiprhqEX8x5J12GiY5TE1NEHg+83NzOqkBeZV7iNQKE5+antbry8TX1taVY+Xz8kQTtNFF3ldrVWZmZ8nnCzqx3d2dZIt1DLv1uoKkff5jozQbLQVfqIpoiYAu5LtWG6ZSGboNmKio2Ff5fHR0TIWj1WozMTHO2Pg4ubxsvxmU2fSxLL6qghhUSQbubO8oaGIjBKxqpaL6noREGQr5vKqc2BEnlS5N5Yph1kqbGOqYXq+jsaUYaUnZCF9YW1ml77ral1UqFjUVJG59uFZjZHRMUysidbtbEsB31YYKYLv1ZNVLQ2UFN5cv6HuZnKiTpJMb9QadbkdVTqRIgK/XGwqg5LnkXgJosVTS96LSYpvFsUkcLRX64ZFhXVAZo4xJzlWSLZ5XOxAlWSZ8KY7IZmTzuKHGXUATaSsXi7o6YiMkRhwYffVQUu3OJgRSWLlMVDmQuG8pxnou7WZDrykqKb8VNRBvWy4VNWDvdUVN+qrmQ5WKAqaxZUPaQF0FTF4iPa1WU+2JhE7ZXJ5ev6tSo5lRKdK2W+os5DflUol2u6OHqJ/MQXik2DzxoiK5Yu8kwyK2W76TDp1qVWytpwDKb0TrxKGIjU56XAMJuCXjFJF1EuMnfER6w8RTCMsWoykEUrlYICFT6iGFVIo6ahE4IX9CJ8Qgi5SJHet12vo7yTzISokHEmmWtInYDrfbTxbCtnUSYpvE64mnlt+rOpimSlO321HeJOospkAkM/Fy4pnR64idUyOfzdLv9VUYZDFyElEEoUptwui13SThlbInqttVSS6VRKKTuFpUVb2v51EopjzMFbIq5WwhdppilvbrWO1NFCTxmHwudinxRpLDl5SjPErGUpulJbowIX+aiJQJiKeU+EwYdByREzshZNAXGpOEUEITNFhPY887MaaB77qJF85kVHpE2mVRBBwBRK4lCyFHwqeExsgmiyTVLlIjbF48raicSorUIFKCq+RW+XnCGRNKAln1ygnd1ihGY0x5llBKK9xB46sE2fr8iiQ21H6JdDuqdLQMYkb9LiWt2q4uZFP7MiRKSB5ZIIPR3WTa+y/SmzxNKSmRJ5xPJyk9WJGw6+Q3t+8hT5IK0gBaJi+TSld9QJIH5FI4lAbwgzENAvrkGQrp5AfBy93zSALvJHJICijaNGQlTxDVcUqBOn3Wo9jhpAMx5fkDT6MlIZGeNDRKtqqlD+FRA5UCmj4yV1ZIckC3n4uULFuaLtKnoSpVGEQGkp1VsOSSuijyeMA0ekhDs7sDeu3YELXRuDWRBpFksY9yH5FcWQxtG0/BkmEmsbCAmUQpg7AtabFPFkCOJJORNp4kuCp4g+hAH5s1yHYkvTt3AqP0qSn6o3RPUnKFFPE7X6TLcvvEwSML0jvq10nIoptD0ngyif/uGuDgEZ/awXxnNQfPObv7Gjr5dLGUsUvDgzSNpPZrcK90BLfBULojZuQuyR4syO2nhN71YLUE7L8Hc/B18oS6//X6n0bg/wW6N9HN0J3gTgAAAABJRU5ErkJggg=="/>
          <p:cNvSpPr>
            <a:spLocks noChangeAspect="1" noChangeArrowheads="1"/>
          </p:cNvSpPr>
          <p:nvPr/>
        </p:nvSpPr>
        <p:spPr bwMode="auto">
          <a:xfrm>
            <a:off x="1679575" y="-144462"/>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pic>
        <p:nvPicPr>
          <p:cNvPr id="30724" name="Picture 4" descr="CMR College of Pharmacy updated... - CMR College of Pharmacy"/>
          <p:cNvPicPr>
            <a:picLocks noChangeAspect="1" noChangeArrowheads="1"/>
          </p:cNvPicPr>
          <p:nvPr/>
        </p:nvPicPr>
        <p:blipFill>
          <a:blip r:embed="rId3"/>
          <a:srcRect/>
          <a:stretch>
            <a:fillRect/>
          </a:stretch>
        </p:blipFill>
        <p:spPr bwMode="auto">
          <a:xfrm>
            <a:off x="609600" y="160339"/>
            <a:ext cx="1696720" cy="1310918"/>
          </a:xfrm>
          <a:prstGeom prst="rect">
            <a:avLst/>
          </a:prstGeom>
          <a:noFill/>
        </p:spPr>
      </p:pic>
      <p:graphicFrame>
        <p:nvGraphicFramePr>
          <p:cNvPr id="5" name="Table 4"/>
          <p:cNvGraphicFramePr>
            <a:graphicFrameLocks noGrp="1"/>
          </p:cNvGraphicFramePr>
          <p:nvPr/>
        </p:nvGraphicFramePr>
        <p:xfrm>
          <a:off x="2209800" y="160339"/>
          <a:ext cx="8382000" cy="1231608"/>
        </p:xfrm>
        <a:graphic>
          <a:graphicData uri="http://schemas.openxmlformats.org/drawingml/2006/table">
            <a:tbl>
              <a:tblPr>
                <a:tableStyleId>{2D5ABB26-0587-4C30-8999-92F81FD0307C}</a:tableStyleId>
              </a:tblPr>
              <a:tblGrid>
                <a:gridCol w="8382000">
                  <a:extLst>
                    <a:ext uri="{9D8B030D-6E8A-4147-A177-3AD203B41FA5}">
                      <a16:colId xmlns:a16="http://schemas.microsoft.com/office/drawing/2014/main" val="20000"/>
                    </a:ext>
                  </a:extLst>
                </a:gridCol>
              </a:tblGrid>
              <a:tr h="410536">
                <a:tc>
                  <a:txBody>
                    <a:bodyPr/>
                    <a:lstStyle/>
                    <a:p>
                      <a:pPr algn="ctr" rtl="0" fontAlgn="b"/>
                      <a:r>
                        <a:rPr lang="en-US" sz="2200" b="1" dirty="0">
                          <a:solidFill>
                            <a:srgbClr val="002060"/>
                          </a:solidFill>
                          <a:latin typeface="Arial Black" panose="020B0A04020102020204" pitchFamily="34" charset="0"/>
                        </a:rPr>
                        <a:t>CMR COLLEGE OF ENGINEERING &amp; TECHNOLOGY</a:t>
                      </a:r>
                    </a:p>
                  </a:txBody>
                  <a:tcPr marL="9199" marR="9199" marT="6133" marB="6133" anchor="b"/>
                </a:tc>
                <a:extLst>
                  <a:ext uri="{0D108BD9-81ED-4DB2-BD59-A6C34878D82A}">
                    <a16:rowId xmlns:a16="http://schemas.microsoft.com/office/drawing/2014/main" val="10000"/>
                  </a:ext>
                </a:extLst>
              </a:tr>
              <a:tr h="410536">
                <a:tc>
                  <a:txBody>
                    <a:bodyPr/>
                    <a:lstStyle/>
                    <a:p>
                      <a:pPr algn="ctr" rtl="0" fontAlgn="b"/>
                      <a:r>
                        <a:rPr lang="en-US" sz="2000" b="1" i="0" dirty="0">
                          <a:solidFill>
                            <a:srgbClr val="002060"/>
                          </a:solidFill>
                          <a:latin typeface="Arial Black" panose="020B0A04020102020204" pitchFamily="34" charset="0"/>
                        </a:rPr>
                        <a:t>Kandlakoya, Medchal, Hyderabad - 501401</a:t>
                      </a:r>
                    </a:p>
                  </a:txBody>
                  <a:tcPr marL="9199" marR="9199" marT="6133" marB="6133" anchor="b"/>
                </a:tc>
                <a:extLst>
                  <a:ext uri="{0D108BD9-81ED-4DB2-BD59-A6C34878D82A}">
                    <a16:rowId xmlns:a16="http://schemas.microsoft.com/office/drawing/2014/main" val="10001"/>
                  </a:ext>
                </a:extLst>
              </a:tr>
              <a:tr h="410536">
                <a:tc>
                  <a:txBody>
                    <a:bodyPr/>
                    <a:lstStyle/>
                    <a:p>
                      <a:pPr algn="ctr" rtl="0" fontAlgn="b"/>
                      <a:r>
                        <a:rPr lang="en-US" sz="2000" b="1" dirty="0">
                          <a:solidFill>
                            <a:srgbClr val="002060"/>
                          </a:solidFill>
                          <a:latin typeface="Arial Black" panose="020B0A04020102020204" pitchFamily="34" charset="0"/>
                        </a:rPr>
                        <a:t>Department of Computer Science and Engineering</a:t>
                      </a:r>
                    </a:p>
                  </a:txBody>
                  <a:tcPr marL="9199" marR="9199" marT="6133" marB="6133" anchor="b"/>
                </a:tc>
                <a:extLst>
                  <a:ext uri="{0D108BD9-81ED-4DB2-BD59-A6C34878D82A}">
                    <a16:rowId xmlns:a16="http://schemas.microsoft.com/office/drawing/2014/main" val="10002"/>
                  </a:ext>
                </a:extLst>
              </a:tr>
            </a:tbl>
          </a:graphicData>
        </a:graphic>
      </p:graphicFrame>
      <p:sp>
        <p:nvSpPr>
          <p:cNvPr id="30726" name="AutoShape 6" descr="CMRCET HYDERABAD - 2021 Admission Process, Ranking, Reviews, Affiliations"/>
          <p:cNvSpPr>
            <a:spLocks noChangeAspect="1" noChangeArrowheads="1"/>
          </p:cNvSpPr>
          <p:nvPr/>
        </p:nvSpPr>
        <p:spPr bwMode="auto">
          <a:xfrm>
            <a:off x="1679575" y="-144462"/>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pic>
        <p:nvPicPr>
          <p:cNvPr id="18" name="Picture 17" descr="A picture containing text, person&#10;&#10;Description automatically generated">
            <a:extLst>
              <a:ext uri="{FF2B5EF4-FFF2-40B4-BE49-F238E27FC236}">
                <a16:creationId xmlns:a16="http://schemas.microsoft.com/office/drawing/2014/main" id="{0D5FCFCE-5AF3-F1BC-B4D0-4F6DE7B61F8F}"/>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991600" y="2287437"/>
            <a:ext cx="1109540" cy="578668"/>
          </a:xfrm>
          <a:prstGeom prst="rect">
            <a:avLst/>
          </a:prstGeom>
        </p:spPr>
      </p:pic>
      <p:sp>
        <p:nvSpPr>
          <p:cNvPr id="7" name="TextBox 6">
            <a:extLst>
              <a:ext uri="{FF2B5EF4-FFF2-40B4-BE49-F238E27FC236}">
                <a16:creationId xmlns:a16="http://schemas.microsoft.com/office/drawing/2014/main" id="{CAFA6058-121A-96AD-C540-67D1898CFC81}"/>
              </a:ext>
            </a:extLst>
          </p:cNvPr>
          <p:cNvSpPr txBox="1"/>
          <p:nvPr/>
        </p:nvSpPr>
        <p:spPr>
          <a:xfrm>
            <a:off x="6858000" y="2907079"/>
            <a:ext cx="5029200" cy="2345322"/>
          </a:xfrm>
          <a:prstGeom prst="rect">
            <a:avLst/>
          </a:prstGeom>
          <a:noFill/>
        </p:spPr>
        <p:txBody>
          <a:bodyPr wrap="square" rtlCol="0">
            <a:spAutoFit/>
          </a:body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54545">
                    <a:lumMod val="75000"/>
                  </a:srgbClr>
                </a:solidFill>
                <a:effectLst/>
                <a:uLnTx/>
                <a:uFillTx/>
                <a:latin typeface="Times New Roman" panose="02020603050405020304" pitchFamily="18" charset="0"/>
                <a:ea typeface="+mn-ea"/>
                <a:cs typeface="Times New Roman" panose="02020603050405020304" pitchFamily="18" charset="0"/>
              </a:rPr>
              <a:t>BATCH-03</a:t>
            </a: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454545">
                    <a:lumMod val="75000"/>
                  </a:srgbClr>
                </a:solidFill>
                <a:effectLst/>
                <a:uLnTx/>
                <a:uFillTx/>
                <a:latin typeface="Times New Roman" panose="02020603050405020304" pitchFamily="18" charset="0"/>
                <a:ea typeface="+mn-ea"/>
                <a:cs typeface="Times New Roman" panose="02020603050405020304" pitchFamily="18" charset="0"/>
              </a:rPr>
              <a:t>NAME OF THE STUDENT &amp; ROLL NO</a:t>
            </a:r>
            <a:r>
              <a:rPr kumimoji="0" lang="en-US" sz="2000" b="1" i="0" u="none" strike="noStrike" kern="1200" cap="none" spc="0" normalizeH="0" baseline="0" noProof="0" dirty="0">
                <a:ln>
                  <a:noFill/>
                </a:ln>
                <a:solidFill>
                  <a:srgbClr val="454545">
                    <a:lumMod val="75000"/>
                  </a:srgbClr>
                </a:solidFill>
                <a:effectLst/>
                <a:uLnTx/>
                <a:uFillTx/>
                <a:latin typeface="Times New Roman" panose="02020603050405020304" pitchFamily="18" charset="0"/>
                <a:ea typeface="+mn-ea"/>
                <a:cs typeface="Times New Roman" panose="02020603050405020304" pitchFamily="18" charset="0"/>
              </a:rPr>
              <a:t>:</a:t>
            </a:r>
            <a:endParaRPr kumimoji="0" lang="en-IN" sz="2000" b="1" i="0" u="none" strike="noStrike" kern="1200" cap="none" spc="0" normalizeH="0" baseline="0" noProof="0" dirty="0">
              <a:ln>
                <a:noFill/>
              </a:ln>
              <a:solidFill>
                <a:srgbClr val="454545">
                  <a:lumMod val="75000"/>
                </a:srgbClr>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457200" rtl="0" eaLnBrk="1" fontAlgn="auto" latinLnBrk="0" hangingPunct="1">
              <a:lnSpc>
                <a:spcPct val="15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 ARCHITH KUMAR - 19H51A05D5</a:t>
            </a:r>
          </a:p>
          <a:p>
            <a:pPr marL="0" marR="0" lvl="0" indent="0" algn="just" defTabSz="457200" rtl="0" eaLnBrk="1" fontAlgn="auto" latinLnBrk="0" hangingPunct="1">
              <a:lnSpc>
                <a:spcPct val="15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MOHD IFTEQUARUDDIN - 19H51A05E0</a:t>
            </a:r>
          </a:p>
          <a:p>
            <a:pPr marL="0" marR="0" lvl="0" indent="0" algn="just" defTabSz="457200" rtl="0" eaLnBrk="1" fontAlgn="auto" latinLnBrk="0" hangingPunct="1">
              <a:lnSpc>
                <a:spcPct val="15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 ROHITH REDDY - 19H51A05E8</a:t>
            </a:r>
            <a:endParaRPr kumimoji="0" lang="en-US" sz="2000" b="1" i="0" u="none" strike="noStrike" kern="1200" cap="none" spc="0" normalizeH="0" baseline="0" noProof="0" dirty="0">
              <a:ln>
                <a:noFill/>
              </a:ln>
              <a:solidFill>
                <a:srgbClr val="454545">
                  <a:lumMod val="75000"/>
                </a:srgbClr>
              </a:solidFill>
              <a:effectLst/>
              <a:uLnTx/>
              <a:uFillTx/>
              <a:latin typeface="Times New Roman" panose="02020603050405020304" pitchFamily="18" charset="0"/>
              <a:ea typeface="+mn-ea"/>
              <a:cs typeface="Times New Roman" panose="02020603050405020304" pitchFamily="18" charset="0"/>
            </a:endParaRPr>
          </a:p>
        </p:txBody>
      </p:sp>
      <p:sp>
        <p:nvSpPr>
          <p:cNvPr id="8" name="TextBox 7">
            <a:extLst>
              <a:ext uri="{FF2B5EF4-FFF2-40B4-BE49-F238E27FC236}">
                <a16:creationId xmlns:a16="http://schemas.microsoft.com/office/drawing/2014/main" id="{554C270E-E5A0-11A8-2632-F4A82300DCDF}"/>
              </a:ext>
            </a:extLst>
          </p:cNvPr>
          <p:cNvSpPr txBox="1"/>
          <p:nvPr/>
        </p:nvSpPr>
        <p:spPr>
          <a:xfrm>
            <a:off x="436880" y="4968240"/>
            <a:ext cx="9377680" cy="1144993"/>
          </a:xfrm>
          <a:prstGeom prst="rect">
            <a:avLst/>
          </a:prstGeom>
          <a:noFill/>
        </p:spPr>
        <p:txBody>
          <a:bodyPr wrap="square" rtlCol="0">
            <a:spAutoFit/>
          </a:bodyPr>
          <a:lstStyle/>
          <a:p>
            <a:pPr marL="0" marR="64006" lvl="0" indent="0" algn="l" defTabSz="457200" rtl="0" eaLnBrk="1" fontAlgn="auto" latinLnBrk="0" hangingPunct="1">
              <a:lnSpc>
                <a:spcPct val="150000"/>
              </a:lnSpc>
              <a:spcBef>
                <a:spcPts val="400"/>
              </a:spcBef>
              <a:spcAft>
                <a:spcPts val="0"/>
              </a:spcAft>
              <a:buClr>
                <a:srgbClr val="B71E42"/>
              </a:buClr>
              <a:buSzPct val="68000"/>
              <a:buFontTx/>
              <a:buNone/>
              <a:tabLst/>
              <a:defRPr/>
            </a:pPr>
            <a:r>
              <a:rPr kumimoji="0" lang="en-US" sz="2800" b="1" i="0" u="sng"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Under Esteemed Guidance Of</a:t>
            </a:r>
            <a:endParaRPr kumimoji="0" lang="en-US" sz="2400" b="1" i="0" u="sng"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MAJOR Dr. V.A. NARAYANA – PROFESSOR &amp; PRINCIPAL</a:t>
            </a: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9461D3-0865-F99A-FDDC-26606480A1D0}"/>
              </a:ext>
            </a:extLst>
          </p:cNvPr>
          <p:cNvPicPr>
            <a:picLocks noChangeAspect="1"/>
          </p:cNvPicPr>
          <p:nvPr/>
        </p:nvPicPr>
        <p:blipFill>
          <a:blip r:embed="rId2"/>
          <a:stretch>
            <a:fillRect/>
          </a:stretch>
        </p:blipFill>
        <p:spPr>
          <a:xfrm>
            <a:off x="533400" y="914400"/>
            <a:ext cx="10848975" cy="104775"/>
          </a:xfrm>
          <a:prstGeom prst="rect">
            <a:avLst/>
          </a:prstGeom>
        </p:spPr>
      </p:pic>
      <p:sp>
        <p:nvSpPr>
          <p:cNvPr id="5" name="TextBox 4">
            <a:extLst>
              <a:ext uri="{FF2B5EF4-FFF2-40B4-BE49-F238E27FC236}">
                <a16:creationId xmlns:a16="http://schemas.microsoft.com/office/drawing/2014/main" id="{67485EF2-2895-C2E1-3D88-B7437EBA9D1B}"/>
              </a:ext>
            </a:extLst>
          </p:cNvPr>
          <p:cNvSpPr txBox="1"/>
          <p:nvPr/>
        </p:nvSpPr>
        <p:spPr>
          <a:xfrm>
            <a:off x="533399" y="1143000"/>
            <a:ext cx="10848975" cy="400110"/>
          </a:xfrm>
          <a:prstGeom prst="rect">
            <a:avLst/>
          </a:prstGeom>
          <a:noFill/>
        </p:spPr>
        <p:txBody>
          <a:bodyPr wrap="square">
            <a:spAutoFit/>
          </a:bodyPr>
          <a:lstStyle/>
          <a:p>
            <a:r>
              <a:rPr lang="en-IN" sz="2000" b="1" u="sng" dirty="0">
                <a:latin typeface="Times New Roman" panose="02020603050405020304" pitchFamily="18" charset="0"/>
                <a:cs typeface="Times New Roman" panose="02020603050405020304" pitchFamily="18" charset="0"/>
              </a:rPr>
              <a:t>2. Liver Segmentation From CT Images Using A Sparse Priori Statistical Shape Model (SP-SSM)</a:t>
            </a:r>
          </a:p>
        </p:txBody>
      </p:sp>
      <p:graphicFrame>
        <p:nvGraphicFramePr>
          <p:cNvPr id="10" name="Diagram 9">
            <a:extLst>
              <a:ext uri="{FF2B5EF4-FFF2-40B4-BE49-F238E27FC236}">
                <a16:creationId xmlns:a16="http://schemas.microsoft.com/office/drawing/2014/main" id="{3FAD04C4-8C2D-AEDE-6ABD-0B13C97FC648}"/>
              </a:ext>
            </a:extLst>
          </p:cNvPr>
          <p:cNvGraphicFramePr/>
          <p:nvPr/>
        </p:nvGraphicFramePr>
        <p:xfrm>
          <a:off x="533399" y="1828800"/>
          <a:ext cx="10848975" cy="39703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17135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9C475F-0259-BC58-5949-2A9B9BCAA4EC}"/>
              </a:ext>
            </a:extLst>
          </p:cNvPr>
          <p:cNvPicPr>
            <a:picLocks noChangeAspect="1"/>
          </p:cNvPicPr>
          <p:nvPr/>
        </p:nvPicPr>
        <p:blipFill>
          <a:blip r:embed="rId2"/>
          <a:stretch>
            <a:fillRect/>
          </a:stretch>
        </p:blipFill>
        <p:spPr>
          <a:xfrm>
            <a:off x="1121981" y="1052456"/>
            <a:ext cx="9948035" cy="128588"/>
          </a:xfrm>
          <a:prstGeom prst="rect">
            <a:avLst/>
          </a:prstGeom>
        </p:spPr>
      </p:pic>
      <p:grpSp>
        <p:nvGrpSpPr>
          <p:cNvPr id="4" name="Diagram group">
            <a:extLst>
              <a:ext uri="{FF2B5EF4-FFF2-40B4-BE49-F238E27FC236}">
                <a16:creationId xmlns:a16="http://schemas.microsoft.com/office/drawing/2014/main" id="{16884F02-E0F4-4CCB-B741-EF3A009A80BE}"/>
              </a:ext>
            </a:extLst>
          </p:cNvPr>
          <p:cNvGrpSpPr/>
          <p:nvPr/>
        </p:nvGrpSpPr>
        <p:grpSpPr>
          <a:xfrm>
            <a:off x="712942" y="1505823"/>
            <a:ext cx="10848975" cy="832254"/>
            <a:chOff x="0" y="2009639"/>
            <a:chExt cx="10848975" cy="902508"/>
          </a:xfrm>
          <a:scene3d>
            <a:camera prst="orthographicFront">
              <a:rot lat="0" lon="0" rev="0"/>
            </a:camera>
            <a:lightRig rig="balanced" dir="t">
              <a:rot lat="0" lon="0" rev="8700000"/>
            </a:lightRig>
          </a:scene3d>
        </p:grpSpPr>
        <p:grpSp>
          <p:nvGrpSpPr>
            <p:cNvPr id="5" name="Group 4">
              <a:extLst>
                <a:ext uri="{FF2B5EF4-FFF2-40B4-BE49-F238E27FC236}">
                  <a16:creationId xmlns:a16="http://schemas.microsoft.com/office/drawing/2014/main" id="{6A6EE37E-6FA6-2049-CB52-5FAC0DF4C08D}"/>
                </a:ext>
              </a:extLst>
            </p:cNvPr>
            <p:cNvGrpSpPr/>
            <p:nvPr/>
          </p:nvGrpSpPr>
          <p:grpSpPr>
            <a:xfrm>
              <a:off x="0" y="2009639"/>
              <a:ext cx="10848975" cy="902508"/>
              <a:chOff x="0" y="2009639"/>
              <a:chExt cx="10848975" cy="902508"/>
            </a:xfrm>
            <a:scene3d>
              <a:camera prst="orthographicFront">
                <a:rot lat="0" lon="0" rev="0"/>
              </a:camera>
              <a:lightRig rig="balanced" dir="t">
                <a:rot lat="0" lon="0" rev="8700000"/>
              </a:lightRig>
            </a:scene3d>
          </p:grpSpPr>
          <p:sp>
            <p:nvSpPr>
              <p:cNvPr id="6" name="Rectangle: Rounded Corners 5">
                <a:extLst>
                  <a:ext uri="{FF2B5EF4-FFF2-40B4-BE49-F238E27FC236}">
                    <a16:creationId xmlns:a16="http://schemas.microsoft.com/office/drawing/2014/main" id="{CC65D4B1-48C8-B354-7959-1B82542FC20F}"/>
                  </a:ext>
                </a:extLst>
              </p:cNvPr>
              <p:cNvSpPr/>
              <p:nvPr/>
            </p:nvSpPr>
            <p:spPr>
              <a:xfrm>
                <a:off x="0" y="2009639"/>
                <a:ext cx="10848975" cy="902508"/>
              </a:xfrm>
              <a:prstGeom prst="roundRect">
                <a:avLst/>
              </a:prstGeom>
              <a:ln>
                <a:noFill/>
              </a:ln>
              <a:effectLst>
                <a:outerShdw blurRad="44450" dist="27940" dir="5400000" algn="ctr">
                  <a:srgbClr val="000000">
                    <a:alpha val="32000"/>
                  </a:srgbClr>
                </a:outerShdw>
              </a:effectLst>
              <a:sp3d>
                <a:bevelT w="190500" h="38100"/>
              </a:sp3d>
            </p:spPr>
            <p:style>
              <a:lnRef idx="2">
                <a:scrgbClr r="0" g="0" b="0"/>
              </a:lnRef>
              <a:fillRef idx="1">
                <a:schemeClr val="accent1">
                  <a:hueOff val="0"/>
                  <a:satOff val="0"/>
                  <a:lumOff val="0"/>
                  <a:alphaOff val="0"/>
                </a:schemeClr>
              </a:fillRef>
              <a:effectRef idx="0">
                <a:scrgbClr r="0" g="0" b="0"/>
              </a:effectRef>
              <a:fontRef idx="minor">
                <a:schemeClr val="lt1"/>
              </a:fontRef>
            </p:style>
          </p:sp>
          <p:sp>
            <p:nvSpPr>
              <p:cNvPr id="7" name="Rectangle: Rounded Corners 4">
                <a:extLst>
                  <a:ext uri="{FF2B5EF4-FFF2-40B4-BE49-F238E27FC236}">
                    <a16:creationId xmlns:a16="http://schemas.microsoft.com/office/drawing/2014/main" id="{0D64E342-F80C-873D-E1A4-FC5C3578C1A4}"/>
                  </a:ext>
                </a:extLst>
              </p:cNvPr>
              <p:cNvSpPr txBox="1"/>
              <p:nvPr/>
            </p:nvSpPr>
            <p:spPr>
              <a:xfrm>
                <a:off x="44057" y="2053696"/>
                <a:ext cx="10760861" cy="814394"/>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Finally, the intensity energy and boundary energy models are built based on the intensity information and the specific boundary information of the original image. </a:t>
                </a:r>
                <a:endParaRPr lang="en-IN" sz="2000" kern="1200" dirty="0">
                  <a:latin typeface="Times New Roman" panose="02020603050405020304" pitchFamily="18" charset="0"/>
                  <a:cs typeface="Times New Roman" panose="02020603050405020304" pitchFamily="18" charset="0"/>
                </a:endParaRPr>
              </a:p>
            </p:txBody>
          </p:sp>
        </p:grpSp>
      </p:grpSp>
      <p:grpSp>
        <p:nvGrpSpPr>
          <p:cNvPr id="8" name="Diagram group">
            <a:extLst>
              <a:ext uri="{FF2B5EF4-FFF2-40B4-BE49-F238E27FC236}">
                <a16:creationId xmlns:a16="http://schemas.microsoft.com/office/drawing/2014/main" id="{EC385755-66CF-D23A-7B07-E1C8A8B194F9}"/>
              </a:ext>
            </a:extLst>
          </p:cNvPr>
          <p:cNvGrpSpPr/>
          <p:nvPr/>
        </p:nvGrpSpPr>
        <p:grpSpPr>
          <a:xfrm>
            <a:off x="718197" y="2582727"/>
            <a:ext cx="10848975" cy="1066800"/>
            <a:chOff x="0" y="2961107"/>
            <a:chExt cx="10848975" cy="902508"/>
          </a:xfrm>
          <a:scene3d>
            <a:camera prst="orthographicFront">
              <a:rot lat="0" lon="0" rev="0"/>
            </a:camera>
            <a:lightRig rig="balanced" dir="t">
              <a:rot lat="0" lon="0" rev="8700000"/>
            </a:lightRig>
          </a:scene3d>
        </p:grpSpPr>
        <p:grpSp>
          <p:nvGrpSpPr>
            <p:cNvPr id="9" name="Group 8">
              <a:extLst>
                <a:ext uri="{FF2B5EF4-FFF2-40B4-BE49-F238E27FC236}">
                  <a16:creationId xmlns:a16="http://schemas.microsoft.com/office/drawing/2014/main" id="{A6180521-C3EC-FA95-5FAD-60F30D401DD9}"/>
                </a:ext>
              </a:extLst>
            </p:cNvPr>
            <p:cNvGrpSpPr/>
            <p:nvPr/>
          </p:nvGrpSpPr>
          <p:grpSpPr>
            <a:xfrm>
              <a:off x="0" y="2961107"/>
              <a:ext cx="10848975" cy="902508"/>
              <a:chOff x="0" y="2961107"/>
              <a:chExt cx="10848975" cy="902508"/>
            </a:xfrm>
            <a:scene3d>
              <a:camera prst="orthographicFront">
                <a:rot lat="0" lon="0" rev="0"/>
              </a:camera>
              <a:lightRig rig="balanced" dir="t">
                <a:rot lat="0" lon="0" rev="8700000"/>
              </a:lightRig>
            </a:scene3d>
          </p:grpSpPr>
          <p:sp>
            <p:nvSpPr>
              <p:cNvPr id="10" name="Rectangle: Rounded Corners 9">
                <a:extLst>
                  <a:ext uri="{FF2B5EF4-FFF2-40B4-BE49-F238E27FC236}">
                    <a16:creationId xmlns:a16="http://schemas.microsoft.com/office/drawing/2014/main" id="{BDB5AC73-3E5A-48FE-EDDB-9C4F3767BBA2}"/>
                  </a:ext>
                </a:extLst>
              </p:cNvPr>
              <p:cNvSpPr/>
              <p:nvPr/>
            </p:nvSpPr>
            <p:spPr>
              <a:xfrm>
                <a:off x="0" y="2961107"/>
                <a:ext cx="10848975" cy="902508"/>
              </a:xfrm>
              <a:prstGeom prst="roundRect">
                <a:avLst/>
              </a:prstGeom>
              <a:ln>
                <a:noFill/>
              </a:ln>
              <a:effectLst>
                <a:outerShdw blurRad="44450" dist="27940" dir="5400000" algn="ctr">
                  <a:srgbClr val="000000">
                    <a:alpha val="32000"/>
                  </a:srgbClr>
                </a:outerShdw>
              </a:effectLst>
              <a:sp3d>
                <a:bevelT w="190500" h="38100"/>
              </a:sp3d>
            </p:spPr>
            <p:style>
              <a:lnRef idx="2">
                <a:scrgbClr r="0" g="0" b="0"/>
              </a:lnRef>
              <a:fillRef idx="1">
                <a:schemeClr val="accent1">
                  <a:hueOff val="0"/>
                  <a:satOff val="0"/>
                  <a:lumOff val="0"/>
                  <a:alphaOff val="0"/>
                </a:schemeClr>
              </a:fillRef>
              <a:effectRef idx="0">
                <a:scrgbClr r="0" g="0" b="0"/>
              </a:effectRef>
              <a:fontRef idx="minor">
                <a:schemeClr val="lt1"/>
              </a:fontRef>
            </p:style>
          </p:sp>
          <p:sp>
            <p:nvSpPr>
              <p:cNvPr id="11" name="Rectangle: Rounded Corners 4">
                <a:extLst>
                  <a:ext uri="{FF2B5EF4-FFF2-40B4-BE49-F238E27FC236}">
                    <a16:creationId xmlns:a16="http://schemas.microsoft.com/office/drawing/2014/main" id="{0CF8FE19-061F-93F7-5E43-86B4529191E3}"/>
                  </a:ext>
                </a:extLst>
              </p:cNvPr>
              <p:cNvSpPr txBox="1"/>
              <p:nvPr/>
            </p:nvSpPr>
            <p:spPr>
              <a:xfrm>
                <a:off x="44057" y="3005164"/>
                <a:ext cx="10760861" cy="858451"/>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Then, the sparse matching constraint model is established based on the sparse coding theory. These models jointly drive the iterative deformation of the sparse statistical model to approximate and accurately extract the liver boundaries. </a:t>
                </a:r>
                <a:endParaRPr lang="en-IN" sz="2000" kern="1200" dirty="0">
                  <a:latin typeface="Times New Roman" panose="02020603050405020304" pitchFamily="18" charset="0"/>
                  <a:cs typeface="Times New Roman" panose="02020603050405020304" pitchFamily="18" charset="0"/>
                </a:endParaRPr>
              </a:p>
            </p:txBody>
          </p:sp>
        </p:grpSp>
      </p:grpSp>
      <p:sp>
        <p:nvSpPr>
          <p:cNvPr id="2" name="TextBox 1">
            <a:extLst>
              <a:ext uri="{FF2B5EF4-FFF2-40B4-BE49-F238E27FC236}">
                <a16:creationId xmlns:a16="http://schemas.microsoft.com/office/drawing/2014/main" id="{EFD30359-61E0-3313-5694-E16343F95FE3}"/>
              </a:ext>
            </a:extLst>
          </p:cNvPr>
          <p:cNvSpPr txBox="1"/>
          <p:nvPr/>
        </p:nvSpPr>
        <p:spPr>
          <a:xfrm>
            <a:off x="757483" y="4038600"/>
            <a:ext cx="10677032" cy="1750736"/>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nSpc>
                <a:spcPct val="150000"/>
              </a:lnSpc>
            </a:pPr>
            <a:r>
              <a:rPr lang="en-US" sz="2000" b="1" u="sng" dirty="0">
                <a:latin typeface="Times New Roman" panose="02020603050405020304" pitchFamily="18" charset="0"/>
                <a:cs typeface="Times New Roman" panose="02020603050405020304" pitchFamily="18" charset="0"/>
              </a:rPr>
              <a:t>LIMITATIONS</a:t>
            </a:r>
            <a:r>
              <a:rPr lang="en-US" sz="2000" b="1" dirty="0">
                <a:latin typeface="Times New Roman" panose="02020603050405020304" pitchFamily="18" charset="0"/>
                <a:cs typeface="Times New Roman" panose="02020603050405020304" pitchFamily="18" charset="0"/>
              </a:rPr>
              <a:t>:</a:t>
            </a:r>
          </a:p>
          <a:p>
            <a:pPr marL="285750" indent="-285750">
              <a:lnSpc>
                <a:spcPct val="150000"/>
              </a:lnSpc>
              <a:buFont typeface="Wingdings" panose="05000000000000000000" pitchFamily="2" charset="2"/>
              <a:buChar char="v"/>
            </a:pPr>
            <a:r>
              <a:rPr lang="en-US" dirty="0">
                <a:solidFill>
                  <a:srgbClr val="336699"/>
                </a:solidFill>
                <a:latin typeface="Times New Roman" panose="02020603050405020304" pitchFamily="18" charset="0"/>
                <a:cs typeface="Times New Roman" panose="02020603050405020304" pitchFamily="18" charset="0"/>
              </a:rPr>
              <a:t>The SP-SSM can achieve a mean overlap error.</a:t>
            </a:r>
          </a:p>
          <a:p>
            <a:pPr marL="285750" indent="-285750">
              <a:lnSpc>
                <a:spcPct val="150000"/>
              </a:lnSpc>
              <a:buFont typeface="Wingdings" panose="05000000000000000000" pitchFamily="2" charset="2"/>
              <a:buChar char="v"/>
            </a:pPr>
            <a:r>
              <a:rPr lang="en-US" dirty="0">
                <a:solidFill>
                  <a:srgbClr val="336699"/>
                </a:solidFill>
                <a:latin typeface="Times New Roman" panose="02020603050405020304" pitchFamily="18" charset="0"/>
                <a:cs typeface="Times New Roman" panose="02020603050405020304" pitchFamily="18" charset="0"/>
              </a:rPr>
              <a:t>Time taking process.</a:t>
            </a:r>
          </a:p>
          <a:p>
            <a:pPr marL="285750" indent="-285750">
              <a:lnSpc>
                <a:spcPct val="150000"/>
              </a:lnSpc>
              <a:buFont typeface="Wingdings" panose="05000000000000000000" pitchFamily="2" charset="2"/>
              <a:buChar char="v"/>
            </a:pPr>
            <a:r>
              <a:rPr lang="en-IN" dirty="0">
                <a:solidFill>
                  <a:srgbClr val="336699"/>
                </a:solidFill>
                <a:latin typeface="Times New Roman" panose="02020603050405020304" pitchFamily="18" charset="0"/>
                <a:cs typeface="Times New Roman" panose="02020603050405020304" pitchFamily="18" charset="0"/>
              </a:rPr>
              <a:t>Unpredictable outcomes.</a:t>
            </a:r>
          </a:p>
        </p:txBody>
      </p:sp>
    </p:spTree>
    <p:extLst>
      <p:ext uri="{BB962C8B-B14F-4D97-AF65-F5344CB8AC3E}">
        <p14:creationId xmlns:p14="http://schemas.microsoft.com/office/powerpoint/2010/main" val="7780441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9C475F-0259-BC58-5949-2A9B9BCAA4EC}"/>
              </a:ext>
            </a:extLst>
          </p:cNvPr>
          <p:cNvPicPr>
            <a:picLocks noChangeAspect="1"/>
          </p:cNvPicPr>
          <p:nvPr/>
        </p:nvPicPr>
        <p:blipFill>
          <a:blip r:embed="rId2"/>
          <a:stretch>
            <a:fillRect/>
          </a:stretch>
        </p:blipFill>
        <p:spPr>
          <a:xfrm>
            <a:off x="1121982" y="1143000"/>
            <a:ext cx="9948035" cy="128588"/>
          </a:xfrm>
          <a:prstGeom prst="rect">
            <a:avLst/>
          </a:prstGeom>
        </p:spPr>
      </p:pic>
      <p:sp>
        <p:nvSpPr>
          <p:cNvPr id="12" name="TextBox 11">
            <a:extLst>
              <a:ext uri="{FF2B5EF4-FFF2-40B4-BE49-F238E27FC236}">
                <a16:creationId xmlns:a16="http://schemas.microsoft.com/office/drawing/2014/main" id="{84F574F1-ADC3-5158-7463-F9DD3662A050}"/>
              </a:ext>
            </a:extLst>
          </p:cNvPr>
          <p:cNvSpPr txBox="1"/>
          <p:nvPr/>
        </p:nvSpPr>
        <p:spPr>
          <a:xfrm>
            <a:off x="1121982" y="558225"/>
            <a:ext cx="10296576"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Calibri" panose="020F0502020204030204" pitchFamily="34" charset="0"/>
              </a:rPr>
              <a:t>RESULTS OF EXISTING SYSTEM</a:t>
            </a:r>
            <a:endParaRPr kumimoji="0" lang="en-IN" sz="3200" b="1" i="0"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13" name="Picture 12">
            <a:extLst>
              <a:ext uri="{FF2B5EF4-FFF2-40B4-BE49-F238E27FC236}">
                <a16:creationId xmlns:a16="http://schemas.microsoft.com/office/drawing/2014/main" id="{8B6D789C-47AE-4B98-89FD-7A5730702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2422" y="1317564"/>
            <a:ext cx="3919401" cy="4268848"/>
          </a:xfrm>
          <a:prstGeom prst="rect">
            <a:avLst/>
          </a:prstGeom>
        </p:spPr>
      </p:pic>
      <p:sp>
        <p:nvSpPr>
          <p:cNvPr id="15" name="TextBox 14">
            <a:extLst>
              <a:ext uri="{FF2B5EF4-FFF2-40B4-BE49-F238E27FC236}">
                <a16:creationId xmlns:a16="http://schemas.microsoft.com/office/drawing/2014/main" id="{9E28CD1E-AC68-26CA-0FBF-56ECA96FC9CA}"/>
              </a:ext>
            </a:extLst>
          </p:cNvPr>
          <p:cNvSpPr txBox="1"/>
          <p:nvPr/>
        </p:nvSpPr>
        <p:spPr>
          <a:xfrm>
            <a:off x="1202422" y="5562071"/>
            <a:ext cx="3919401" cy="458074"/>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Liver Segmentation Results</a:t>
            </a: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 </a:t>
            </a:r>
            <a:endParaRPr kumimoji="0" lang="en-IN" sz="16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pic>
        <p:nvPicPr>
          <p:cNvPr id="16" name="Picture 15">
            <a:extLst>
              <a:ext uri="{FF2B5EF4-FFF2-40B4-BE49-F238E27FC236}">
                <a16:creationId xmlns:a16="http://schemas.microsoft.com/office/drawing/2014/main" id="{B45A88EB-5B2A-FB74-2009-2357E0E5A3B4}"/>
              </a:ext>
            </a:extLst>
          </p:cNvPr>
          <p:cNvPicPr>
            <a:picLocks noChangeAspect="1"/>
          </p:cNvPicPr>
          <p:nvPr/>
        </p:nvPicPr>
        <p:blipFill>
          <a:blip r:embed="rId4"/>
          <a:stretch>
            <a:fillRect/>
          </a:stretch>
        </p:blipFill>
        <p:spPr>
          <a:xfrm>
            <a:off x="6544174" y="1317564"/>
            <a:ext cx="4385554" cy="4473544"/>
          </a:xfrm>
          <a:prstGeom prst="rect">
            <a:avLst/>
          </a:prstGeom>
        </p:spPr>
      </p:pic>
      <p:sp>
        <p:nvSpPr>
          <p:cNvPr id="17" name="TextBox 16">
            <a:extLst>
              <a:ext uri="{FF2B5EF4-FFF2-40B4-BE49-F238E27FC236}">
                <a16:creationId xmlns:a16="http://schemas.microsoft.com/office/drawing/2014/main" id="{E92CD572-4C3F-7F0A-C3C3-C21BD926AA76}"/>
              </a:ext>
            </a:extLst>
          </p:cNvPr>
          <p:cNvSpPr txBox="1"/>
          <p:nvPr/>
        </p:nvSpPr>
        <p:spPr>
          <a:xfrm>
            <a:off x="6544174" y="5791108"/>
            <a:ext cx="519901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Automatic Detection Of Cerebral Microbleeds.</a:t>
            </a:r>
          </a:p>
        </p:txBody>
      </p:sp>
    </p:spTree>
    <p:extLst>
      <p:ext uri="{BB962C8B-B14F-4D97-AF65-F5344CB8AC3E}">
        <p14:creationId xmlns:p14="http://schemas.microsoft.com/office/powerpoint/2010/main" val="895191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C49B92-2766-7A34-9E12-1560005A77E8}"/>
              </a:ext>
            </a:extLst>
          </p:cNvPr>
          <p:cNvPicPr>
            <a:picLocks noChangeAspect="1"/>
          </p:cNvPicPr>
          <p:nvPr/>
        </p:nvPicPr>
        <p:blipFill>
          <a:blip r:embed="rId2"/>
          <a:stretch>
            <a:fillRect/>
          </a:stretch>
        </p:blipFill>
        <p:spPr>
          <a:xfrm>
            <a:off x="1121981" y="1052456"/>
            <a:ext cx="9948035" cy="128588"/>
          </a:xfrm>
          <a:prstGeom prst="rect">
            <a:avLst/>
          </a:prstGeom>
        </p:spPr>
      </p:pic>
      <p:sp>
        <p:nvSpPr>
          <p:cNvPr id="3" name="TextBox 2">
            <a:extLst>
              <a:ext uri="{FF2B5EF4-FFF2-40B4-BE49-F238E27FC236}">
                <a16:creationId xmlns:a16="http://schemas.microsoft.com/office/drawing/2014/main" id="{AA75F70F-942B-933A-3E02-D0C2DE439AE1}"/>
              </a:ext>
            </a:extLst>
          </p:cNvPr>
          <p:cNvSpPr txBox="1"/>
          <p:nvPr/>
        </p:nvSpPr>
        <p:spPr>
          <a:xfrm>
            <a:off x="1155849" y="558225"/>
            <a:ext cx="7759551" cy="584775"/>
          </a:xfrm>
          <a:prstGeom prst="rect">
            <a:avLst/>
          </a:prstGeom>
          <a:noFill/>
        </p:spPr>
        <p:txBody>
          <a:bodyPr wrap="square">
            <a:spAutoFit/>
          </a:bodyPr>
          <a:lstStyle/>
          <a:p>
            <a:r>
              <a:rPr lang="en-US" sz="3200" b="1"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COMPARISON OF EXISTING SOLUTIONS</a:t>
            </a:r>
            <a:endParaRPr lang="en-IN" sz="3200"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4" name="Table 2">
            <a:extLst>
              <a:ext uri="{FF2B5EF4-FFF2-40B4-BE49-F238E27FC236}">
                <a16:creationId xmlns:a16="http://schemas.microsoft.com/office/drawing/2014/main" id="{49DCBDA8-4CF3-987C-FC8B-096BBE17DB4C}"/>
              </a:ext>
            </a:extLst>
          </p:cNvPr>
          <p:cNvGraphicFramePr>
            <a:graphicFrameLocks noGrp="1"/>
          </p:cNvGraphicFramePr>
          <p:nvPr/>
        </p:nvGraphicFramePr>
        <p:xfrm>
          <a:off x="457200" y="1371600"/>
          <a:ext cx="10972800" cy="5172827"/>
        </p:xfrm>
        <a:graphic>
          <a:graphicData uri="http://schemas.openxmlformats.org/drawingml/2006/table">
            <a:tbl>
              <a:tblPr firstCol="1" bandRow="1">
                <a:tableStyleId>{5C22544A-7EE6-4342-B048-85BDC9FD1C3A}</a:tableStyleId>
              </a:tblPr>
              <a:tblGrid>
                <a:gridCol w="3200400">
                  <a:extLst>
                    <a:ext uri="{9D8B030D-6E8A-4147-A177-3AD203B41FA5}">
                      <a16:colId xmlns:a16="http://schemas.microsoft.com/office/drawing/2014/main" val="1297342969"/>
                    </a:ext>
                  </a:extLst>
                </a:gridCol>
                <a:gridCol w="4114800">
                  <a:extLst>
                    <a:ext uri="{9D8B030D-6E8A-4147-A177-3AD203B41FA5}">
                      <a16:colId xmlns:a16="http://schemas.microsoft.com/office/drawing/2014/main" val="511774963"/>
                    </a:ext>
                  </a:extLst>
                </a:gridCol>
                <a:gridCol w="3657600">
                  <a:extLst>
                    <a:ext uri="{9D8B030D-6E8A-4147-A177-3AD203B41FA5}">
                      <a16:colId xmlns:a16="http://schemas.microsoft.com/office/drawing/2014/main" val="1953802954"/>
                    </a:ext>
                  </a:extLst>
                </a:gridCol>
              </a:tblGrid>
              <a:tr h="759646">
                <a:tc>
                  <a:txBody>
                    <a:bodyPr/>
                    <a:lstStyle/>
                    <a:p>
                      <a:pPr>
                        <a:lnSpc>
                          <a:spcPct val="150000"/>
                        </a:lnSpc>
                      </a:pPr>
                      <a:r>
                        <a:rPr lang="en-US" sz="1600" dirty="0">
                          <a:latin typeface="Times New Roman" panose="02020603050405020304" pitchFamily="18" charset="0"/>
                          <a:cs typeface="Times New Roman" panose="02020603050405020304" pitchFamily="18" charset="0"/>
                        </a:rPr>
                        <a:t>Name Of  The Existing Models</a:t>
                      </a:r>
                      <a:endParaRPr lang="en-IN" sz="1600" dirty="0">
                        <a:latin typeface="Times New Roman" panose="02020603050405020304" pitchFamily="18" charset="0"/>
                        <a:cs typeface="Times New Roman" panose="02020603050405020304" pitchFamily="18" charset="0"/>
                      </a:endParaRPr>
                    </a:p>
                  </a:txBody>
                  <a:tcPr/>
                </a:tc>
                <a:tc>
                  <a:txBody>
                    <a:bodyPr/>
                    <a:lstStyle/>
                    <a:p>
                      <a:pPr>
                        <a:lnSpc>
                          <a:spcPct val="150000"/>
                        </a:lnSpc>
                      </a:pPr>
                      <a:r>
                        <a:rPr lang="en-US" sz="1600" b="1" kern="1200" dirty="0">
                          <a:solidFill>
                            <a:schemeClr val="tx1"/>
                          </a:solidFill>
                          <a:effectLst/>
                          <a:latin typeface="Times New Roman" panose="02020603050405020304" pitchFamily="18" charset="0"/>
                          <a:cs typeface="Times New Roman" panose="02020603050405020304" pitchFamily="18" charset="0"/>
                        </a:rPr>
                        <a:t>Liver Segmentation From CT Images </a:t>
                      </a:r>
                      <a:endParaRPr lang="en-IN"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nSpc>
                          <a:spcPct val="150000"/>
                        </a:lnSpc>
                      </a:pPr>
                      <a:r>
                        <a:rPr lang="en-US" sz="1600" b="1" dirty="0">
                          <a:latin typeface="Times New Roman" panose="02020603050405020304" pitchFamily="18" charset="0"/>
                          <a:cs typeface="Times New Roman" panose="02020603050405020304" pitchFamily="18" charset="0"/>
                        </a:rPr>
                        <a:t>Automatic Detection Of Cerebral Microbleeds </a:t>
                      </a:r>
                      <a:endParaRPr lang="en-IN"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15123144"/>
                  </a:ext>
                </a:extLst>
              </a:tr>
              <a:tr h="400802">
                <a:tc>
                  <a:txBody>
                    <a:bodyPr/>
                    <a:lstStyle/>
                    <a:p>
                      <a:r>
                        <a:rPr lang="en-US" sz="1600" b="1" dirty="0">
                          <a:latin typeface="Times New Roman" panose="02020603050405020304" pitchFamily="18" charset="0"/>
                          <a:cs typeface="Times New Roman" panose="02020603050405020304" pitchFamily="18" charset="0"/>
                        </a:rPr>
                        <a:t>Technologies Used</a:t>
                      </a:r>
                    </a:p>
                  </a:txBody>
                  <a:tcPr/>
                </a:tc>
                <a:tc>
                  <a:txBody>
                    <a:bodyPr/>
                    <a:lstStyle/>
                    <a:p>
                      <a:r>
                        <a:rPr lang="en-US" sz="1600" dirty="0">
                          <a:latin typeface="Times New Roman" panose="02020603050405020304" pitchFamily="18" charset="0"/>
                          <a:cs typeface="Times New Roman" panose="02020603050405020304" pitchFamily="18" charset="0"/>
                        </a:rPr>
                        <a:t>Computer Tomography</a:t>
                      </a:r>
                      <a:endParaRPr lang="en-IN"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Times New Roman" panose="02020603050405020304" pitchFamily="18" charset="0"/>
                          <a:cs typeface="Times New Roman" panose="02020603050405020304" pitchFamily="18" charset="0"/>
                        </a:rPr>
                        <a:t>Magnetic Resonance Imaging </a:t>
                      </a:r>
                    </a:p>
                    <a:p>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4202276"/>
                  </a:ext>
                </a:extLst>
              </a:tr>
              <a:tr h="400802">
                <a:tc>
                  <a:txBody>
                    <a:bodyPr/>
                    <a:lstStyle/>
                    <a:p>
                      <a:r>
                        <a:rPr lang="en-US" sz="1600" b="1" dirty="0">
                          <a:latin typeface="Times New Roman" panose="02020603050405020304" pitchFamily="18" charset="0"/>
                          <a:cs typeface="Times New Roman" panose="02020603050405020304" pitchFamily="18" charset="0"/>
                        </a:rPr>
                        <a:t>Algorithms Used</a:t>
                      </a:r>
                      <a:endParaRPr lang="en-IN" sz="1600" b="1" dirty="0">
                        <a:latin typeface="Times New Roman" panose="02020603050405020304" pitchFamily="18" charset="0"/>
                        <a:cs typeface="Times New Roman" panose="02020603050405020304" pitchFamily="18" charset="0"/>
                      </a:endParaRPr>
                    </a:p>
                  </a:txBody>
                  <a:tcPr/>
                </a:tc>
                <a:tc>
                  <a:txBody>
                    <a:bodyPr/>
                    <a:lstStyle/>
                    <a:p>
                      <a:r>
                        <a:rPr lang="en-IN" sz="1600" b="0" u="none" dirty="0">
                          <a:latin typeface="Times New Roman" panose="02020603050405020304" pitchFamily="18" charset="0"/>
                          <a:cs typeface="Times New Roman" panose="02020603050405020304" pitchFamily="18" charset="0"/>
                        </a:rPr>
                        <a:t>Sparse Priori Statistical Shape Model </a:t>
                      </a:r>
                    </a:p>
                  </a:txBody>
                  <a:tcPr/>
                </a:tc>
                <a:tc>
                  <a:txBody>
                    <a:bodyPr/>
                    <a:lstStyle/>
                    <a:p>
                      <a:r>
                        <a:rPr lang="en-IN" sz="1600" dirty="0">
                          <a:latin typeface="Times New Roman" panose="02020603050405020304" pitchFamily="18" charset="0"/>
                          <a:cs typeface="Times New Roman" panose="02020603050405020304" pitchFamily="18" charset="0"/>
                        </a:rPr>
                        <a:t>3D Convolutional Neural Networks</a:t>
                      </a:r>
                    </a:p>
                  </a:txBody>
                  <a:tcPr/>
                </a:tc>
                <a:extLst>
                  <a:ext uri="{0D108BD9-81ED-4DB2-BD59-A6C34878D82A}">
                    <a16:rowId xmlns:a16="http://schemas.microsoft.com/office/drawing/2014/main" val="1914157111"/>
                  </a:ext>
                </a:extLst>
              </a:tr>
              <a:tr h="400802">
                <a:tc>
                  <a:txBody>
                    <a:bodyPr/>
                    <a:lstStyle/>
                    <a:p>
                      <a:r>
                        <a:rPr lang="en-US" sz="1600" b="1" dirty="0">
                          <a:latin typeface="Times New Roman" panose="02020603050405020304" pitchFamily="18" charset="0"/>
                          <a:cs typeface="Times New Roman" panose="02020603050405020304" pitchFamily="18" charset="0"/>
                        </a:rPr>
                        <a:t>Problems</a:t>
                      </a:r>
                      <a:endParaRPr lang="en-IN" sz="1600" b="1" dirty="0">
                        <a:latin typeface="Times New Roman" panose="02020603050405020304" pitchFamily="18" charset="0"/>
                        <a:cs typeface="Times New Roman" panose="02020603050405020304" pitchFamily="18" charset="0"/>
                      </a:endParaRPr>
                    </a:p>
                  </a:txBody>
                  <a:tcPr/>
                </a:tc>
                <a:tc>
                  <a:txBody>
                    <a:bodyPr/>
                    <a:lstStyle/>
                    <a:p>
                      <a:pPr marL="285750" lvl="0" indent="-285750" algn="just">
                        <a:lnSpc>
                          <a:spcPct val="150000"/>
                        </a:lnSpc>
                        <a:buFont typeface="Wingdings" panose="05000000000000000000" pitchFamily="2" charset="2"/>
                        <a:buChar char="Ø"/>
                      </a:pPr>
                      <a:r>
                        <a:rPr lang="en-US" sz="1600" kern="1200" dirty="0">
                          <a:solidFill>
                            <a:schemeClr val="dk1"/>
                          </a:solidFill>
                          <a:effectLst/>
                          <a:latin typeface="Times New Roman" panose="02020603050405020304" pitchFamily="18" charset="0"/>
                          <a:cs typeface="Times New Roman" panose="02020603050405020304" pitchFamily="18" charset="0"/>
                        </a:rPr>
                        <a:t>Can achieve a mean overlap error of 4.8%.</a:t>
                      </a:r>
                    </a:p>
                    <a:p>
                      <a:pPr marL="285750" lvl="0" indent="-285750" algn="just">
                        <a:lnSpc>
                          <a:spcPct val="150000"/>
                        </a:lnSpc>
                        <a:buFont typeface="Wingdings" panose="05000000000000000000" pitchFamily="2" charset="2"/>
                        <a:buChar char="Ø"/>
                      </a:pPr>
                      <a:r>
                        <a:rPr lang="en-US" sz="1600" kern="1200" dirty="0">
                          <a:solidFill>
                            <a:schemeClr val="dk1"/>
                          </a:solidFill>
                          <a:effectLst/>
                          <a:latin typeface="Times New Roman" panose="02020603050405020304" pitchFamily="18" charset="0"/>
                          <a:cs typeface="Times New Roman" panose="02020603050405020304" pitchFamily="18" charset="0"/>
                        </a:rPr>
                        <a:t>Time taking process.</a:t>
                      </a:r>
                      <a:endParaRPr lang="en-IN" sz="1600" kern="1200" dirty="0">
                        <a:solidFill>
                          <a:schemeClr val="dk1"/>
                        </a:solidFill>
                        <a:effectLst/>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txBody>
                  <a:tcPr/>
                </a:tc>
                <a:tc>
                  <a:txBody>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sz="1600" kern="1200" dirty="0">
                          <a:solidFill>
                            <a:schemeClr val="dk1"/>
                          </a:solidFill>
                          <a:effectLst/>
                          <a:latin typeface="Times New Roman" panose="02020603050405020304" pitchFamily="18" charset="0"/>
                          <a:cs typeface="Times New Roman" panose="02020603050405020304" pitchFamily="18" charset="0"/>
                        </a:rPr>
                        <a:t>This procedure is laborious, time-consuming, high cost and error prone.</a:t>
                      </a:r>
                      <a:r>
                        <a:rPr lang="en-US" sz="1600" b="1" kern="1200" dirty="0">
                          <a:solidFill>
                            <a:schemeClr val="dk1"/>
                          </a:solidFill>
                          <a:effectLst/>
                          <a:latin typeface="Times New Roman" panose="02020603050405020304" pitchFamily="18" charset="0"/>
                          <a:cs typeface="Times New Roman" panose="02020603050405020304" pitchFamily="18" charset="0"/>
                        </a:rPr>
                        <a:t> </a:t>
                      </a:r>
                      <a:endParaRPr lang="en-IN" sz="1600" kern="1200" dirty="0">
                        <a:solidFill>
                          <a:schemeClr val="dk1"/>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37429639"/>
                  </a:ext>
                </a:extLst>
              </a:tr>
              <a:tr h="400802">
                <a:tc>
                  <a:txBody>
                    <a:bodyPr/>
                    <a:lstStyle/>
                    <a:p>
                      <a:r>
                        <a:rPr lang="en-US" sz="1600" b="1" dirty="0">
                          <a:latin typeface="Times New Roman" panose="02020603050405020304" pitchFamily="18" charset="0"/>
                          <a:cs typeface="Times New Roman" panose="02020603050405020304" pitchFamily="18" charset="0"/>
                        </a:rPr>
                        <a:t>Challenges </a:t>
                      </a:r>
                      <a:endParaRPr lang="en-IN" sz="1600" b="1" dirty="0">
                        <a:latin typeface="Times New Roman" panose="02020603050405020304" pitchFamily="18" charset="0"/>
                        <a:cs typeface="Times New Roman" panose="02020603050405020304" pitchFamily="18" charset="0"/>
                      </a:endParaRPr>
                    </a:p>
                  </a:txBody>
                  <a:tcPr/>
                </a:tc>
                <a:tc>
                  <a:txBody>
                    <a:bodyPr/>
                    <a:lstStyle/>
                    <a:p>
                      <a:pPr marL="285750" lvl="0" indent="-285750" algn="just">
                        <a:lnSpc>
                          <a:spcPct val="150000"/>
                        </a:lnSpc>
                        <a:buFont typeface="Wingdings" panose="05000000000000000000" pitchFamily="2" charset="2"/>
                        <a:buChar char="Ø"/>
                      </a:pPr>
                      <a:r>
                        <a:rPr lang="en-US" sz="1600" kern="1200" dirty="0">
                          <a:solidFill>
                            <a:schemeClr val="dk1"/>
                          </a:solidFill>
                          <a:effectLst/>
                          <a:latin typeface="Times New Roman" panose="02020603050405020304" pitchFamily="18" charset="0"/>
                          <a:cs typeface="Times New Roman" panose="02020603050405020304" pitchFamily="18" charset="0"/>
                        </a:rPr>
                        <a:t>One should over come the mean overlap error and Time-consuming process.</a:t>
                      </a:r>
                      <a:endParaRPr lang="en-IN" sz="1600" kern="1200" dirty="0">
                        <a:solidFill>
                          <a:schemeClr val="dk1"/>
                        </a:solidFill>
                        <a:effectLst/>
                        <a:latin typeface="Times New Roman" panose="02020603050405020304" pitchFamily="18" charset="0"/>
                        <a:cs typeface="Times New Roman" panose="02020603050405020304" pitchFamily="18" charset="0"/>
                      </a:endParaRPr>
                    </a:p>
                    <a:p>
                      <a:pPr marL="285750" lvl="0" indent="-285750" algn="just">
                        <a:lnSpc>
                          <a:spcPct val="150000"/>
                        </a:lnSpc>
                        <a:buFont typeface="Wingdings" panose="05000000000000000000" pitchFamily="2" charset="2"/>
                        <a:buChar char="Ø"/>
                      </a:pPr>
                      <a:r>
                        <a:rPr lang="en-US" sz="1600" kern="1200" dirty="0">
                          <a:solidFill>
                            <a:schemeClr val="dk1"/>
                          </a:solidFill>
                          <a:effectLst/>
                          <a:latin typeface="Times New Roman" panose="02020603050405020304" pitchFamily="18" charset="0"/>
                          <a:cs typeface="Times New Roman" panose="02020603050405020304" pitchFamily="18" charset="0"/>
                        </a:rPr>
                        <a:t>And there are some un predictable results one should overcome that.</a:t>
                      </a:r>
                      <a:endParaRPr lang="en-IN" sz="1600" kern="1200" dirty="0">
                        <a:solidFill>
                          <a:schemeClr val="dk1"/>
                        </a:solidFill>
                        <a:effectLst/>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txBody>
                  <a:tcPr/>
                </a:tc>
                <a:tc>
                  <a:txBody>
                    <a:bodyPr/>
                    <a:lstStyle/>
                    <a:p>
                      <a:pPr marL="285750" lvl="0" indent="-285750" algn="just">
                        <a:lnSpc>
                          <a:spcPct val="150000"/>
                        </a:lnSpc>
                        <a:buFont typeface="Wingdings" panose="05000000000000000000" pitchFamily="2" charset="2"/>
                        <a:buChar char="Ø"/>
                      </a:pPr>
                      <a:r>
                        <a:rPr lang="en-US" sz="1600" kern="1200" dirty="0">
                          <a:solidFill>
                            <a:schemeClr val="dk1"/>
                          </a:solidFill>
                          <a:effectLst/>
                          <a:latin typeface="Times New Roman" panose="02020603050405020304" pitchFamily="18" charset="0"/>
                          <a:cs typeface="Times New Roman" panose="02020603050405020304" pitchFamily="18" charset="0"/>
                        </a:rPr>
                        <a:t>One should overcome Time-consuming process problem and reduce the cost.</a:t>
                      </a:r>
                      <a:endParaRPr lang="en-IN" sz="1600" kern="1200" dirty="0">
                        <a:solidFill>
                          <a:schemeClr val="dk1"/>
                        </a:solidFill>
                        <a:effectLst/>
                        <a:latin typeface="Times New Roman" panose="02020603050405020304" pitchFamily="18" charset="0"/>
                        <a:cs typeface="Times New Roman" panose="02020603050405020304" pitchFamily="18" charset="0"/>
                      </a:endParaRPr>
                    </a:p>
                    <a:p>
                      <a:pPr marL="285750" lvl="0" indent="-285750" algn="just">
                        <a:lnSpc>
                          <a:spcPct val="150000"/>
                        </a:lnSpc>
                        <a:buFont typeface="Wingdings" panose="05000000000000000000" pitchFamily="2" charset="2"/>
                        <a:buChar char="Ø"/>
                      </a:pPr>
                      <a:r>
                        <a:rPr lang="en-US" sz="1600" kern="1200" dirty="0">
                          <a:solidFill>
                            <a:schemeClr val="dk1"/>
                          </a:solidFill>
                          <a:effectLst/>
                          <a:latin typeface="Times New Roman" panose="02020603050405020304" pitchFamily="18" charset="0"/>
                          <a:cs typeface="Times New Roman" panose="02020603050405020304" pitchFamily="18" charset="0"/>
                        </a:rPr>
                        <a:t>And the procedure also little complicated.</a:t>
                      </a:r>
                      <a:endParaRPr lang="en-IN" sz="1600" kern="1200" dirty="0">
                        <a:solidFill>
                          <a:schemeClr val="dk1"/>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31951654"/>
                  </a:ext>
                </a:extLst>
              </a:tr>
            </a:tbl>
          </a:graphicData>
        </a:graphic>
      </p:graphicFrame>
    </p:spTree>
    <p:extLst>
      <p:ext uri="{BB962C8B-B14F-4D97-AF65-F5344CB8AC3E}">
        <p14:creationId xmlns:p14="http://schemas.microsoft.com/office/powerpoint/2010/main" val="2680629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CustomShape 2">
            <a:extLst>
              <a:ext uri="{FF2B5EF4-FFF2-40B4-BE49-F238E27FC236}">
                <a16:creationId xmlns:a16="http://schemas.microsoft.com/office/drawing/2014/main" id="{8BA86F11-D002-DE2F-EAE6-625F43430204}"/>
              </a:ext>
            </a:extLst>
          </p:cNvPr>
          <p:cNvSpPr/>
          <p:nvPr/>
        </p:nvSpPr>
        <p:spPr>
          <a:xfrm>
            <a:off x="1981560" y="3506760"/>
            <a:ext cx="8152560" cy="760320"/>
          </a:xfrm>
          <a:prstGeom prst="rect">
            <a:avLst/>
          </a:prstGeom>
        </p:spPr>
        <p:txBody>
          <a:bodyPr lIns="90000" tIns="45000" rIns="90000" bIns="4500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000000"/>
                </a:solidFill>
                <a:effectLst/>
                <a:uLnTx/>
                <a:uFillTx/>
                <a:latin typeface="Arial Black" pitchFamily="34" charset="0"/>
                <a:ea typeface="+mn-ea"/>
                <a:cs typeface="+mn-cs"/>
              </a:rPr>
              <a:t>Research Objective</a:t>
            </a:r>
            <a:endParaRPr kumimoji="0" lang="en-IN" sz="5400" b="0" i="0" u="none" strike="noStrike" kern="1200" cap="none" spc="0" normalizeH="0" baseline="0" noProof="0" dirty="0">
              <a:ln>
                <a:noFill/>
              </a:ln>
              <a:solidFill>
                <a:prstClr val="black"/>
              </a:solidFill>
              <a:effectLst/>
              <a:uLnTx/>
              <a:uFillTx/>
              <a:latin typeface="Arial Black" pitchFamily="34" charset="0"/>
              <a:ea typeface="+mn-ea"/>
              <a:cs typeface="+mn-cs"/>
            </a:endParaRPr>
          </a:p>
        </p:txBody>
      </p:sp>
      <p:pic>
        <p:nvPicPr>
          <p:cNvPr id="4" name="Picture 3">
            <a:extLst>
              <a:ext uri="{FF2B5EF4-FFF2-40B4-BE49-F238E27FC236}">
                <a16:creationId xmlns:a16="http://schemas.microsoft.com/office/drawing/2014/main" id="{9FAAC05C-A802-4E71-7D94-34E322E35350}"/>
              </a:ext>
            </a:extLst>
          </p:cNvPr>
          <p:cNvPicPr>
            <a:picLocks noChangeAspect="1"/>
          </p:cNvPicPr>
          <p:nvPr/>
        </p:nvPicPr>
        <p:blipFill>
          <a:blip r:embed="rId3"/>
          <a:stretch>
            <a:fillRect/>
          </a:stretch>
        </p:blipFill>
        <p:spPr>
          <a:xfrm>
            <a:off x="2043112" y="4343400"/>
            <a:ext cx="8105775" cy="104775"/>
          </a:xfrm>
          <a:prstGeom prst="rect">
            <a:avLst/>
          </a:prstGeom>
        </p:spPr>
      </p:pic>
    </p:spTree>
    <p:extLst>
      <p:ext uri="{BB962C8B-B14F-4D97-AF65-F5344CB8AC3E}">
        <p14:creationId xmlns:p14="http://schemas.microsoft.com/office/powerpoint/2010/main" val="2101792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D4BB30-F90D-C388-E3A7-4EB16417F8A8}"/>
              </a:ext>
            </a:extLst>
          </p:cNvPr>
          <p:cNvPicPr>
            <a:picLocks noChangeAspect="1"/>
          </p:cNvPicPr>
          <p:nvPr/>
        </p:nvPicPr>
        <p:blipFill>
          <a:blip r:embed="rId2"/>
          <a:stretch>
            <a:fillRect/>
          </a:stretch>
        </p:blipFill>
        <p:spPr>
          <a:xfrm>
            <a:off x="1121982" y="966338"/>
            <a:ext cx="9948035" cy="128588"/>
          </a:xfrm>
          <a:prstGeom prst="rect">
            <a:avLst/>
          </a:prstGeom>
        </p:spPr>
      </p:pic>
      <p:sp>
        <p:nvSpPr>
          <p:cNvPr id="4" name="TextBox 3">
            <a:extLst>
              <a:ext uri="{FF2B5EF4-FFF2-40B4-BE49-F238E27FC236}">
                <a16:creationId xmlns:a16="http://schemas.microsoft.com/office/drawing/2014/main" id="{0B9D2F80-5EB3-584D-FB8E-EEA7C74CDAE2}"/>
              </a:ext>
            </a:extLst>
          </p:cNvPr>
          <p:cNvSpPr txBox="1"/>
          <p:nvPr/>
        </p:nvSpPr>
        <p:spPr>
          <a:xfrm>
            <a:off x="1121981" y="1207205"/>
            <a:ext cx="9948035" cy="3366563"/>
          </a:xfrm>
          <a:prstGeom prst="rect">
            <a:avLst/>
          </a:prstGeom>
          <a:noFill/>
        </p:spPr>
        <p:txBody>
          <a:bodyPr wrap="square">
            <a:spAutoFit/>
          </a:bodyPr>
          <a:lstStyle/>
          <a:p>
            <a:pPr marL="342900" lvl="0" indent="-342900" algn="just">
              <a:lnSpc>
                <a:spcPct val="150000"/>
              </a:lnSpc>
              <a:buFont typeface="Wingdings" panose="05000000000000000000" pitchFamily="2" charset="2"/>
              <a:buChar char="§"/>
              <a:tabLst>
                <a:tab pos="742950" algn="l"/>
              </a:tabLst>
            </a:pPr>
            <a:r>
              <a:rPr lang="en-US" dirty="0">
                <a:effectLst/>
                <a:latin typeface="Times New Roman" panose="02020603050405020304" pitchFamily="18" charset="0"/>
                <a:ea typeface="Carlito"/>
                <a:cs typeface="Times New Roman" panose="02020603050405020304" pitchFamily="18" charset="0"/>
              </a:rPr>
              <a:t>The adoption of the machine learning method means that simple work can be directly replaced by machines. It means that, at the same time, the employment situation of the relevant personnel and the education level of the medical profession need to be improved. </a:t>
            </a:r>
          </a:p>
          <a:p>
            <a:pPr lvl="0" algn="just">
              <a:lnSpc>
                <a:spcPct val="150000"/>
              </a:lnSpc>
              <a:tabLst>
                <a:tab pos="742950" algn="l"/>
              </a:tabLst>
            </a:pPr>
            <a:endParaRPr lang="en-IN" dirty="0">
              <a:effectLst/>
              <a:latin typeface="Times New Roman" panose="02020603050405020304" pitchFamily="18" charset="0"/>
              <a:ea typeface="Carlito"/>
              <a:cs typeface="Times New Roman" panose="02020603050405020304" pitchFamily="18" charset="0"/>
            </a:endParaRPr>
          </a:p>
          <a:p>
            <a:pPr marL="342900" lvl="0" indent="-342900" algn="just">
              <a:lnSpc>
                <a:spcPct val="150000"/>
              </a:lnSpc>
              <a:buFont typeface="Wingdings" panose="05000000000000000000" pitchFamily="2" charset="2"/>
              <a:buChar char="§"/>
              <a:tabLst>
                <a:tab pos="742950" algn="l"/>
              </a:tabLst>
            </a:pPr>
            <a:r>
              <a:rPr lang="en-US" dirty="0">
                <a:effectLst/>
                <a:latin typeface="Times New Roman" panose="02020603050405020304" pitchFamily="18" charset="0"/>
                <a:ea typeface="Carlito"/>
                <a:cs typeface="Times New Roman" panose="02020603050405020304" pitchFamily="18" charset="0"/>
              </a:rPr>
              <a:t>If we want to make sure that the patient's condition is as correct as possible, you must first ensure that we have a database that covers as much relevant information as possible, create a target data set, and then preprocess it (this process may cost 60 About % of the energy), and then through the data conversion to find useful data features, and then data mining.</a:t>
            </a:r>
            <a:endParaRPr lang="en-IN" dirty="0">
              <a:effectLst/>
              <a:latin typeface="Times New Roman" panose="02020603050405020304" pitchFamily="18" charset="0"/>
              <a:ea typeface="Carlito"/>
              <a:cs typeface="Times New Roman" panose="02020603050405020304" pitchFamily="18" charset="0"/>
            </a:endParaRPr>
          </a:p>
        </p:txBody>
      </p:sp>
    </p:spTree>
    <p:extLst>
      <p:ext uri="{BB962C8B-B14F-4D97-AF65-F5344CB8AC3E}">
        <p14:creationId xmlns:p14="http://schemas.microsoft.com/office/powerpoint/2010/main" val="759945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CustomShape 2">
            <a:extLst>
              <a:ext uri="{FF2B5EF4-FFF2-40B4-BE49-F238E27FC236}">
                <a16:creationId xmlns:a16="http://schemas.microsoft.com/office/drawing/2014/main" id="{8BA86F11-D002-DE2F-EAE6-625F43430204}"/>
              </a:ext>
            </a:extLst>
          </p:cNvPr>
          <p:cNvSpPr/>
          <p:nvPr/>
        </p:nvSpPr>
        <p:spPr>
          <a:xfrm>
            <a:off x="1981560" y="3506760"/>
            <a:ext cx="8152560" cy="760320"/>
          </a:xfrm>
          <a:prstGeom prst="rect">
            <a:avLst/>
          </a:prstGeom>
        </p:spPr>
        <p:txBody>
          <a:bodyPr lIns="90000" tIns="45000" rIns="90000" bIns="4500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000000"/>
                </a:solidFill>
                <a:effectLst/>
                <a:uLnTx/>
                <a:uFillTx/>
                <a:latin typeface="Arial Black" pitchFamily="34" charset="0"/>
                <a:ea typeface="+mn-ea"/>
                <a:cs typeface="+mn-cs"/>
              </a:rPr>
              <a:t>Problem Definition</a:t>
            </a:r>
            <a:endParaRPr kumimoji="0" lang="en-IN" sz="5400" b="0" i="0" u="none" strike="noStrike" kern="1200" cap="none" spc="0" normalizeH="0" baseline="0" noProof="0" dirty="0">
              <a:ln>
                <a:noFill/>
              </a:ln>
              <a:solidFill>
                <a:prstClr val="black"/>
              </a:solidFill>
              <a:effectLst/>
              <a:uLnTx/>
              <a:uFillTx/>
              <a:latin typeface="Arial Black" pitchFamily="34" charset="0"/>
              <a:ea typeface="+mn-ea"/>
              <a:cs typeface="+mn-cs"/>
            </a:endParaRPr>
          </a:p>
        </p:txBody>
      </p:sp>
      <p:pic>
        <p:nvPicPr>
          <p:cNvPr id="4" name="Picture 3">
            <a:extLst>
              <a:ext uri="{FF2B5EF4-FFF2-40B4-BE49-F238E27FC236}">
                <a16:creationId xmlns:a16="http://schemas.microsoft.com/office/drawing/2014/main" id="{9FAAC05C-A802-4E71-7D94-34E322E35350}"/>
              </a:ext>
            </a:extLst>
          </p:cNvPr>
          <p:cNvPicPr>
            <a:picLocks noChangeAspect="1"/>
          </p:cNvPicPr>
          <p:nvPr/>
        </p:nvPicPr>
        <p:blipFill>
          <a:blip r:embed="rId3"/>
          <a:stretch>
            <a:fillRect/>
          </a:stretch>
        </p:blipFill>
        <p:spPr>
          <a:xfrm>
            <a:off x="2043112" y="4343400"/>
            <a:ext cx="8105775" cy="104775"/>
          </a:xfrm>
          <a:prstGeom prst="rect">
            <a:avLst/>
          </a:prstGeom>
        </p:spPr>
      </p:pic>
    </p:spTree>
    <p:extLst>
      <p:ext uri="{BB962C8B-B14F-4D97-AF65-F5344CB8AC3E}">
        <p14:creationId xmlns:p14="http://schemas.microsoft.com/office/powerpoint/2010/main" val="32423253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9025EF-EC64-F8E3-D0B9-C20E973DAE6C}"/>
              </a:ext>
            </a:extLst>
          </p:cNvPr>
          <p:cNvPicPr>
            <a:picLocks noChangeAspect="1"/>
          </p:cNvPicPr>
          <p:nvPr/>
        </p:nvPicPr>
        <p:blipFill>
          <a:blip r:embed="rId2"/>
          <a:stretch>
            <a:fillRect/>
          </a:stretch>
        </p:blipFill>
        <p:spPr>
          <a:xfrm>
            <a:off x="1123950" y="937395"/>
            <a:ext cx="9944100" cy="123825"/>
          </a:xfrm>
          <a:prstGeom prst="rect">
            <a:avLst/>
          </a:prstGeom>
        </p:spPr>
      </p:pic>
      <p:sp>
        <p:nvSpPr>
          <p:cNvPr id="5" name="TextBox 4">
            <a:extLst>
              <a:ext uri="{FF2B5EF4-FFF2-40B4-BE49-F238E27FC236}">
                <a16:creationId xmlns:a16="http://schemas.microsoft.com/office/drawing/2014/main" id="{BB83565A-54AD-27B0-B5F3-13C3865059B0}"/>
              </a:ext>
            </a:extLst>
          </p:cNvPr>
          <p:cNvSpPr txBox="1"/>
          <p:nvPr/>
        </p:nvSpPr>
        <p:spPr>
          <a:xfrm>
            <a:off x="1123950" y="1224649"/>
            <a:ext cx="9944100" cy="4197559"/>
          </a:xfrm>
          <a:prstGeom prst="rect">
            <a:avLst/>
          </a:prstGeom>
          <a:noFill/>
        </p:spPr>
        <p:txBody>
          <a:bodyPr wrap="square">
            <a:spAutoFit/>
          </a:bodyPr>
          <a:lstStyle/>
          <a:p>
            <a:pPr marL="342900" lvl="0" indent="-342900" algn="just">
              <a:lnSpc>
                <a:spcPct val="150000"/>
              </a:lnSpc>
              <a:buFont typeface="Wingdings" panose="05000000000000000000" pitchFamily="2" charset="2"/>
              <a:buChar char="§"/>
            </a:pPr>
            <a:r>
              <a:rPr lang="en-US" dirty="0">
                <a:effectLst/>
                <a:latin typeface="Times New Roman" panose="02020603050405020304" pitchFamily="18" charset="0"/>
                <a:ea typeface="Carlito"/>
                <a:cs typeface="Times New Roman" panose="02020603050405020304" pitchFamily="18" charset="0"/>
              </a:rPr>
              <a:t>In the medical image analysis, although the error caused by the subjective condition of the doctor is avoided, it is also limited by the objective conditions, such as noises, and other errors are still easy to occur.</a:t>
            </a:r>
          </a:p>
          <a:p>
            <a:pPr marL="285750" lvl="0" indent="-285750" algn="just">
              <a:lnSpc>
                <a:spcPct val="150000"/>
              </a:lnSpc>
              <a:buFont typeface="Wingdings" panose="05000000000000000000" pitchFamily="2" charset="2"/>
              <a:buChar char="§"/>
            </a:pPr>
            <a:endParaRPr lang="en-IN" dirty="0">
              <a:effectLst/>
              <a:latin typeface="Times New Roman" panose="02020603050405020304" pitchFamily="18" charset="0"/>
              <a:ea typeface="Carlito"/>
              <a:cs typeface="Times New Roman" panose="02020603050405020304" pitchFamily="18" charset="0"/>
            </a:endParaRPr>
          </a:p>
          <a:p>
            <a:pPr marL="342900" lvl="0" indent="-342900" algn="just">
              <a:lnSpc>
                <a:spcPct val="150000"/>
              </a:lnSpc>
              <a:buFont typeface="Wingdings" panose="05000000000000000000" pitchFamily="2" charset="2"/>
              <a:buChar char="§"/>
            </a:pPr>
            <a:r>
              <a:rPr lang="en-US" dirty="0">
                <a:effectLst/>
                <a:latin typeface="Times New Roman" panose="02020603050405020304" pitchFamily="18" charset="0"/>
                <a:ea typeface="Carlito"/>
                <a:cs typeface="Times New Roman" panose="02020603050405020304" pitchFamily="18" charset="0"/>
              </a:rPr>
              <a:t>The current research has made achievements in pathological analysis, but it is still not applicable to the illness requiring human resources, such as analgesia and fever, which are more common. </a:t>
            </a:r>
          </a:p>
          <a:p>
            <a:pPr marL="285750" lvl="0" indent="-285750" algn="just">
              <a:lnSpc>
                <a:spcPct val="150000"/>
              </a:lnSpc>
              <a:buFont typeface="Wingdings" panose="05000000000000000000" pitchFamily="2" charset="2"/>
              <a:buChar char="§"/>
            </a:pPr>
            <a:endParaRPr lang="en-IN" dirty="0">
              <a:effectLst/>
              <a:latin typeface="Times New Roman" panose="02020603050405020304" pitchFamily="18" charset="0"/>
              <a:ea typeface="Carlito"/>
              <a:cs typeface="Times New Roman" panose="02020603050405020304" pitchFamily="18" charset="0"/>
            </a:endParaRPr>
          </a:p>
          <a:p>
            <a:pPr marL="342900" lvl="0" indent="-342900" algn="just">
              <a:lnSpc>
                <a:spcPct val="150000"/>
              </a:lnSpc>
              <a:buFont typeface="Wingdings" panose="05000000000000000000" pitchFamily="2" charset="2"/>
              <a:buChar char="§"/>
            </a:pPr>
            <a:r>
              <a:rPr lang="en-US" dirty="0">
                <a:effectLst/>
                <a:latin typeface="Times New Roman" panose="02020603050405020304" pitchFamily="18" charset="0"/>
                <a:ea typeface="Carlito"/>
                <a:cs typeface="Times New Roman" panose="02020603050405020304" pitchFamily="18" charset="0"/>
              </a:rPr>
              <a:t>Although machine learning has already invested in many researches and applications in assisting tumor treatment, it still requires more financial and personnel requirements to make relevant research and development and to put into large-scale use.</a:t>
            </a:r>
            <a:endParaRPr lang="en-IN" dirty="0">
              <a:effectLst/>
              <a:latin typeface="Times New Roman" panose="02020603050405020304" pitchFamily="18" charset="0"/>
              <a:ea typeface="Carlito"/>
              <a:cs typeface="Times New Roman" panose="02020603050405020304" pitchFamily="18" charset="0"/>
            </a:endParaRPr>
          </a:p>
        </p:txBody>
      </p:sp>
    </p:spTree>
    <p:extLst>
      <p:ext uri="{BB962C8B-B14F-4D97-AF65-F5344CB8AC3E}">
        <p14:creationId xmlns:p14="http://schemas.microsoft.com/office/powerpoint/2010/main" val="3420300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CustomShape 2">
            <a:extLst>
              <a:ext uri="{FF2B5EF4-FFF2-40B4-BE49-F238E27FC236}">
                <a16:creationId xmlns:a16="http://schemas.microsoft.com/office/drawing/2014/main" id="{8BA86F11-D002-DE2F-EAE6-625F43430204}"/>
              </a:ext>
            </a:extLst>
          </p:cNvPr>
          <p:cNvSpPr/>
          <p:nvPr/>
        </p:nvSpPr>
        <p:spPr>
          <a:xfrm>
            <a:off x="1981560" y="3506760"/>
            <a:ext cx="8152560" cy="760320"/>
          </a:xfrm>
          <a:prstGeom prst="rect">
            <a:avLst/>
          </a:prstGeom>
        </p:spPr>
        <p:txBody>
          <a:bodyPr lIns="90000" tIns="45000" rIns="90000" bIns="45000"/>
          <a:lstStyle/>
          <a:p>
            <a:pPr marR="0" lvl="0" algn="ctr" defTabSz="457200" rtl="0" eaLnBrk="1" fontAlgn="auto" latinLnBrk="0" hangingPunct="1">
              <a:lnSpc>
                <a:spcPct val="100000"/>
              </a:lnSpc>
              <a:spcBef>
                <a:spcPts val="0"/>
              </a:spcBef>
              <a:spcAft>
                <a:spcPts val="0"/>
              </a:spcAft>
              <a:buClrTx/>
              <a:buSzTx/>
              <a:tabLst/>
              <a:defRPr/>
            </a:pPr>
            <a:r>
              <a:rPr kumimoji="0" lang="en-IN" sz="5400" b="1" i="0" u="none" strike="noStrike" kern="1200" cap="none" spc="0" normalizeH="0" baseline="0" noProof="0" dirty="0">
                <a:ln>
                  <a:noFill/>
                </a:ln>
                <a:effectLst/>
                <a:uLnTx/>
                <a:uFillTx/>
                <a:latin typeface="Arial Black" panose="020B0A04020102020204" pitchFamily="34" charset="0"/>
                <a:cs typeface="Arial" panose="020B0604020202020204" pitchFamily="34" charset="0"/>
              </a:rPr>
              <a:t>Research Work</a:t>
            </a:r>
          </a:p>
        </p:txBody>
      </p:sp>
      <p:pic>
        <p:nvPicPr>
          <p:cNvPr id="4" name="Picture 3">
            <a:extLst>
              <a:ext uri="{FF2B5EF4-FFF2-40B4-BE49-F238E27FC236}">
                <a16:creationId xmlns:a16="http://schemas.microsoft.com/office/drawing/2014/main" id="{9FAAC05C-A802-4E71-7D94-34E322E35350}"/>
              </a:ext>
            </a:extLst>
          </p:cNvPr>
          <p:cNvPicPr>
            <a:picLocks noChangeAspect="1"/>
          </p:cNvPicPr>
          <p:nvPr/>
        </p:nvPicPr>
        <p:blipFill>
          <a:blip r:embed="rId3"/>
          <a:stretch>
            <a:fillRect/>
          </a:stretch>
        </p:blipFill>
        <p:spPr>
          <a:xfrm>
            <a:off x="2043112" y="4343400"/>
            <a:ext cx="8105775" cy="104775"/>
          </a:xfrm>
          <a:prstGeom prst="rect">
            <a:avLst/>
          </a:prstGeom>
        </p:spPr>
      </p:pic>
    </p:spTree>
    <p:extLst>
      <p:ext uri="{BB962C8B-B14F-4D97-AF65-F5344CB8AC3E}">
        <p14:creationId xmlns:p14="http://schemas.microsoft.com/office/powerpoint/2010/main" val="3140411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10EF72-AEF3-6CE8-6E74-8E57A466CEF4}"/>
              </a:ext>
            </a:extLst>
          </p:cNvPr>
          <p:cNvPicPr>
            <a:picLocks noChangeAspect="1"/>
          </p:cNvPicPr>
          <p:nvPr/>
        </p:nvPicPr>
        <p:blipFill>
          <a:blip r:embed="rId2"/>
          <a:stretch>
            <a:fillRect/>
          </a:stretch>
        </p:blipFill>
        <p:spPr>
          <a:xfrm>
            <a:off x="1123949" y="832109"/>
            <a:ext cx="9944100" cy="123825"/>
          </a:xfrm>
          <a:prstGeom prst="rect">
            <a:avLst/>
          </a:prstGeom>
        </p:spPr>
      </p:pic>
      <p:sp>
        <p:nvSpPr>
          <p:cNvPr id="4" name="TextBox 3">
            <a:extLst>
              <a:ext uri="{FF2B5EF4-FFF2-40B4-BE49-F238E27FC236}">
                <a16:creationId xmlns:a16="http://schemas.microsoft.com/office/drawing/2014/main" id="{83241535-42FE-AFC8-9BF6-7EDE85867B66}"/>
              </a:ext>
            </a:extLst>
          </p:cNvPr>
          <p:cNvSpPr txBox="1"/>
          <p:nvPr/>
        </p:nvSpPr>
        <p:spPr>
          <a:xfrm>
            <a:off x="1123949" y="309246"/>
            <a:ext cx="6809559" cy="584775"/>
          </a:xfrm>
          <a:prstGeom prst="rect">
            <a:avLst/>
          </a:prstGeom>
          <a:noFill/>
        </p:spPr>
        <p:txBody>
          <a:bodyPr wrap="square" rtlCol="0">
            <a:spAutoFit/>
          </a:bodyPr>
          <a:lstStyle/>
          <a:p>
            <a:r>
              <a:rPr lang="en-US" sz="3200" b="1" dirty="0">
                <a:solidFill>
                  <a:srgbClr val="C00000"/>
                </a:solidFill>
                <a:latin typeface="Calibri" panose="020F0502020204030204" pitchFamily="34" charset="0"/>
                <a:ea typeface="Calibri" panose="020F0502020204030204" pitchFamily="34" charset="0"/>
                <a:cs typeface="Calibri" panose="020F0502020204030204" pitchFamily="34" charset="0"/>
              </a:rPr>
              <a:t>PROPOSED SYSTEM ARCHITECTURE</a:t>
            </a:r>
            <a:endParaRPr lang="en-IN" sz="3200"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7" name="Diagram 6">
            <a:extLst>
              <a:ext uri="{FF2B5EF4-FFF2-40B4-BE49-F238E27FC236}">
                <a16:creationId xmlns:a16="http://schemas.microsoft.com/office/drawing/2014/main" id="{3F1759EC-724B-4C01-C39F-32A414403CE0}"/>
              </a:ext>
            </a:extLst>
          </p:cNvPr>
          <p:cNvGraphicFramePr/>
          <p:nvPr>
            <p:extLst>
              <p:ext uri="{D42A27DB-BD31-4B8C-83A1-F6EECF244321}">
                <p14:modId xmlns:p14="http://schemas.microsoft.com/office/powerpoint/2010/main" val="1758748033"/>
              </p:ext>
            </p:extLst>
          </p:nvPr>
        </p:nvGraphicFramePr>
        <p:xfrm>
          <a:off x="153794" y="2432566"/>
          <a:ext cx="11727657" cy="19928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4408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4000"/>
                <a:satMod val="80000"/>
                <a:lumMod val="106000"/>
              </a:schemeClr>
            </a:gs>
            <a:gs pos="100000">
              <a:schemeClr val="bg1">
                <a:shade val="80000"/>
                <a:lumMod val="108000"/>
              </a:schemeClr>
            </a:gs>
          </a:gsLst>
          <a:path path="circle">
            <a:fillToRect l="100000" t="100000"/>
          </a:path>
        </a:gradFill>
        <a:effectLst/>
      </p:bgPr>
    </p:bg>
    <p:spTree>
      <p:nvGrpSpPr>
        <p:cNvPr id="1" name=""/>
        <p:cNvGrpSpPr/>
        <p:nvPr/>
      </p:nvGrpSpPr>
      <p:grpSpPr>
        <a:xfrm>
          <a:off x="0" y="0"/>
          <a:ext cx="0" cy="0"/>
          <a:chOff x="0" y="0"/>
          <a:chExt cx="0" cy="0"/>
        </a:xfrm>
      </p:grpSpPr>
      <p:sp>
        <p:nvSpPr>
          <p:cNvPr id="43" name="CustomShape 1"/>
          <p:cNvSpPr/>
          <p:nvPr/>
        </p:nvSpPr>
        <p:spPr>
          <a:xfrm>
            <a:off x="609600" y="1066680"/>
            <a:ext cx="10972800" cy="76320"/>
          </a:xfrm>
          <a:prstGeom prst="rect">
            <a:avLst/>
          </a:prstGeom>
          <a:solidFill>
            <a:srgbClr val="7030A0"/>
          </a:solidFill>
          <a:ln w="25560">
            <a:solidFill>
              <a:srgbClr val="3A5F8B"/>
            </a:solidFill>
            <a:round/>
          </a:ln>
        </p:spPr>
      </p:sp>
      <p:sp>
        <p:nvSpPr>
          <p:cNvPr id="44" name="CustomShape 2"/>
          <p:cNvSpPr/>
          <p:nvPr/>
        </p:nvSpPr>
        <p:spPr>
          <a:xfrm>
            <a:off x="609600" y="473475"/>
            <a:ext cx="8381160" cy="577440"/>
          </a:xfrm>
          <a:prstGeom prst="rect">
            <a:avLst/>
          </a:prstGeom>
        </p:spPr>
        <p:txBody>
          <a:bodyPr lIns="90000" tIns="45000" rIns="90000" bIns="4500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3200" b="1" i="0" u="none" strike="noStrike" kern="1200" cap="none" spc="0" normalizeH="0" baseline="0" noProof="0" dirty="0">
                <a:ln>
                  <a:noFill/>
                </a:ln>
                <a:solidFill>
                  <a:srgbClr val="C00000"/>
                </a:solidFill>
                <a:effectLst/>
                <a:uLnTx/>
                <a:uFillTx/>
                <a:latin typeface="Calibri"/>
                <a:ea typeface="+mn-ea"/>
                <a:cs typeface="+mn-cs"/>
              </a:rPr>
              <a:t>CONTENTS</a:t>
            </a:r>
            <a:endParaRPr kumimoji="0" lang="en-IN" sz="1800" b="0" i="0" u="none" strike="noStrike" kern="1200" cap="none" spc="0" normalizeH="0" baseline="0" noProof="0" dirty="0">
              <a:ln>
                <a:noFill/>
              </a:ln>
              <a:solidFill>
                <a:srgbClr val="C00000"/>
              </a:solidFill>
              <a:effectLst/>
              <a:uLnTx/>
              <a:uFillTx/>
              <a:latin typeface="Gill Sans MT" panose="020B0502020104020203"/>
              <a:ea typeface="+mn-ea"/>
              <a:cs typeface="+mn-cs"/>
            </a:endParaRPr>
          </a:p>
        </p:txBody>
      </p:sp>
      <p:sp>
        <p:nvSpPr>
          <p:cNvPr id="45" name="CustomShape 3"/>
          <p:cNvSpPr/>
          <p:nvPr/>
        </p:nvSpPr>
        <p:spPr>
          <a:xfrm>
            <a:off x="609600" y="1227908"/>
            <a:ext cx="10972800" cy="5425441"/>
          </a:xfrm>
          <a:prstGeom prst="rect">
            <a:avLst/>
          </a:prstGeom>
          <a:solidFill>
            <a:schemeClr val="accent1">
              <a:hueOff val="0"/>
              <a:satOff val="0"/>
              <a:lumOff val="0"/>
            </a:schemeClr>
          </a:solidFill>
          <a:effectLst>
            <a:outerShdw blurRad="50800" dist="50800" dir="5400000" algn="ctr" rotWithShape="0">
              <a:schemeClr val="tx1"/>
            </a:outerShdw>
          </a:effectLst>
          <a:scene3d>
            <a:camera prst="orthographicFront"/>
            <a:lightRig rig="threePt" dir="t"/>
          </a:scene3d>
          <a:sp3d>
            <a:bevelT w="152400" h="50800" prst="softRound"/>
          </a:sp3d>
        </p:spPr>
        <p:txBody>
          <a:bodyPr lIns="90000" tIns="45000" rIns="90000" bIns="45000" numCol="1"/>
          <a:lstStyle/>
          <a:p>
            <a:pPr marL="342900" indent="-342900" defTabSz="457200">
              <a:buFont typeface="Arial" panose="020B0604020202020204" pitchFamily="34" charset="0"/>
              <a:buChar char="•"/>
              <a:defRPr/>
            </a:pPr>
            <a:endParaRPr kumimoji="0" lang="en-IN" sz="2000" b="1" i="0" u="none" strike="noStrike" kern="1200" cap="none" spc="0" normalizeH="0" baseline="0" noProof="0" dirty="0">
              <a:ln>
                <a:noFill/>
              </a:ln>
              <a:solidFill>
                <a:prstClr val="white"/>
              </a:solidFill>
              <a:effectLst/>
              <a:uLnTx/>
              <a:uFillTx/>
              <a:latin typeface="Bookman Old Style" pitchFamily="18" charset="0"/>
              <a:ea typeface="+mn-ea"/>
              <a:cs typeface="+mn-cs"/>
            </a:endParaRPr>
          </a:p>
          <a:p>
            <a:pPr marL="342900" indent="-342900" defTabSz="457200">
              <a:buFont typeface="Arial" panose="020B0604020202020204" pitchFamily="34" charset="0"/>
              <a:buChar char="•"/>
              <a:defRPr/>
            </a:pPr>
            <a:r>
              <a:rPr kumimoji="0" lang="en-IN" sz="2000" b="1" i="0" u="none" strike="noStrike" kern="1200" cap="none" spc="0" normalizeH="0" baseline="0" noProof="0" dirty="0">
                <a:ln>
                  <a:noFill/>
                </a:ln>
                <a:solidFill>
                  <a:prstClr val="white"/>
                </a:solidFill>
                <a:effectLst/>
                <a:uLnTx/>
                <a:uFillTx/>
                <a:latin typeface="Bookman Old Style" pitchFamily="18" charset="0"/>
                <a:ea typeface="+mn-ea"/>
                <a:cs typeface="+mn-cs"/>
              </a:rPr>
              <a:t>Abstract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white"/>
                </a:solidFill>
                <a:effectLst/>
                <a:uLnTx/>
                <a:uFillTx/>
                <a:latin typeface="Bookman Old Style" pitchFamily="18" charset="0"/>
                <a:ea typeface="+mn-ea"/>
                <a:cs typeface="+mn-cs"/>
              </a:rPr>
              <a:t>Introduction</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white"/>
                </a:solidFill>
                <a:effectLst/>
                <a:uLnTx/>
                <a:uFillTx/>
                <a:latin typeface="Bookman Old Style" pitchFamily="18" charset="0"/>
                <a:ea typeface="+mn-ea"/>
                <a:cs typeface="+mn-cs"/>
              </a:rPr>
              <a:t>Literature Review</a:t>
            </a:r>
            <a:endParaRPr kumimoji="0" lang="en-IN" sz="2400" b="1" i="0" u="none" strike="noStrike" kern="1200" cap="none" spc="0" normalizeH="0" baseline="0" noProof="0" dirty="0">
              <a:ln>
                <a:noFill/>
              </a:ln>
              <a:solidFill>
                <a:prstClr val="white"/>
              </a:solidFill>
              <a:effectLst/>
              <a:uLnTx/>
              <a:uFillTx/>
              <a:latin typeface="Bookman Old Style" pitchFamily="18" charset="0"/>
              <a:ea typeface="+mn-ea"/>
              <a:cs typeface="+mn-cs"/>
            </a:endParaRPr>
          </a:p>
          <a:p>
            <a:pPr marL="800100" lvl="1" indent="-342900" defTabSz="457200">
              <a:buFont typeface="Arial" panose="020B0604020202020204" pitchFamily="34" charset="0"/>
              <a:buChar char="•"/>
              <a:defRPr/>
            </a:pPr>
            <a:r>
              <a:rPr kumimoji="0" lang="en-IN" sz="2400" b="1" i="0" u="none" strike="noStrike" kern="1200" cap="none" spc="0" normalizeH="0" baseline="0" noProof="0" dirty="0">
                <a:ln>
                  <a:noFill/>
                </a:ln>
                <a:solidFill>
                  <a:prstClr val="white"/>
                </a:solidFill>
                <a:effectLst/>
                <a:uLnTx/>
                <a:uFillTx/>
                <a:latin typeface="Bookman Old Style" pitchFamily="18" charset="0"/>
                <a:ea typeface="+mn-ea"/>
                <a:cs typeface="+mn-cs"/>
              </a:rPr>
              <a:t> </a:t>
            </a:r>
            <a:r>
              <a:rPr kumimoji="0" lang="en-IN" b="1" i="0" u="none" strike="noStrike" kern="1200" cap="none" spc="0" normalizeH="0" baseline="0" noProof="0" dirty="0">
                <a:ln>
                  <a:noFill/>
                </a:ln>
                <a:solidFill>
                  <a:prstClr val="white"/>
                </a:solidFill>
                <a:effectLst/>
                <a:uLnTx/>
                <a:uFillTx/>
                <a:latin typeface="Bookman Old Style" pitchFamily="18" charset="0"/>
                <a:ea typeface="+mn-ea"/>
                <a:cs typeface="+mn-cs"/>
              </a:rPr>
              <a:t>Existing System</a:t>
            </a:r>
            <a:endParaRPr kumimoji="0" lang="en-IN" sz="2000" b="1" i="0" u="none" strike="noStrike" kern="1200" cap="none" spc="0" normalizeH="0" baseline="0" noProof="0" dirty="0">
              <a:ln>
                <a:noFill/>
              </a:ln>
              <a:solidFill>
                <a:prstClr val="white"/>
              </a:solidFill>
              <a:effectLst/>
              <a:uLnTx/>
              <a:uFillTx/>
              <a:latin typeface="Bookman Old Style" pitchFamily="18" charset="0"/>
              <a:ea typeface="+mn-ea"/>
              <a:cs typeface="+mn-cs"/>
            </a:endParaRPr>
          </a:p>
          <a:p>
            <a:pPr marL="1257300" lvl="2" indent="-342900" defTabSz="457200">
              <a:buFont typeface="Arial" panose="020B0604020202020204" pitchFamily="34" charset="0"/>
              <a:buChar char="•"/>
              <a:defRPr/>
            </a:pPr>
            <a:r>
              <a:rPr lang="en-IN" sz="2000" dirty="0">
                <a:solidFill>
                  <a:prstClr val="white"/>
                </a:solidFill>
                <a:latin typeface="Bookman Old Style" pitchFamily="18" charset="0"/>
              </a:rPr>
              <a:t> </a:t>
            </a:r>
            <a:r>
              <a:rPr lang="en-IN" sz="1600" dirty="0">
                <a:solidFill>
                  <a:prstClr val="white"/>
                </a:solidFill>
                <a:latin typeface="Bookman Old Style" pitchFamily="18" charset="0"/>
              </a:rPr>
              <a:t>Problems in existing system</a:t>
            </a:r>
            <a:endParaRPr kumimoji="0" lang="en-IN" sz="2000" i="0" u="none" strike="noStrike" kern="1200" cap="none" spc="0" normalizeH="0" baseline="0" noProof="0" dirty="0">
              <a:ln>
                <a:noFill/>
              </a:ln>
              <a:solidFill>
                <a:prstClr val="white"/>
              </a:solidFill>
              <a:effectLst/>
              <a:uLnTx/>
              <a:uFillTx/>
              <a:latin typeface="Bookman Old Style" pitchFamily="18" charset="0"/>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white"/>
                </a:solidFill>
                <a:effectLst/>
                <a:uLnTx/>
                <a:uFillTx/>
                <a:latin typeface="Bookman Old Style" pitchFamily="18" charset="0"/>
                <a:ea typeface="+mn-ea"/>
                <a:cs typeface="+mn-cs"/>
              </a:rPr>
              <a:t>Research Objective of Presentation</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white"/>
                </a:solidFill>
                <a:effectLst/>
                <a:uLnTx/>
                <a:uFillTx/>
                <a:latin typeface="Bookman Old Style" pitchFamily="18" charset="0"/>
                <a:ea typeface="+mn-ea"/>
                <a:cs typeface="+mn-cs"/>
              </a:rPr>
              <a:t>Problem Definition</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white"/>
                </a:solidFill>
                <a:effectLst/>
                <a:uLnTx/>
                <a:uFillTx/>
                <a:latin typeface="Bookman Old Style" pitchFamily="18" charset="0"/>
                <a:ea typeface="+mn-ea"/>
                <a:cs typeface="+mn-cs"/>
              </a:rPr>
              <a:t>Research Work</a:t>
            </a:r>
          </a:p>
          <a:p>
            <a:pPr marL="742950" lvl="1" indent="-285750" defTabSz="457200">
              <a:buFont typeface="Arial" panose="020B0604020202020204" pitchFamily="34" charset="0"/>
              <a:buChar char="•"/>
              <a:defRPr/>
            </a:pPr>
            <a:r>
              <a:rPr lang="en-IN" dirty="0">
                <a:solidFill>
                  <a:prstClr val="white"/>
                </a:solidFill>
                <a:latin typeface="Bookman Old Style" pitchFamily="18" charset="0"/>
              </a:rPr>
              <a:t>Proposed system architecture</a:t>
            </a:r>
          </a:p>
          <a:p>
            <a:pPr marL="742950" lvl="1" indent="-285750" defTabSz="457200">
              <a:buFont typeface="Arial" panose="020B0604020202020204" pitchFamily="34" charset="0"/>
              <a:buChar char="•"/>
              <a:defRPr/>
            </a:pPr>
            <a:r>
              <a:rPr kumimoji="0" lang="en-IN" i="0" u="none" strike="noStrike" kern="1200" cap="none" spc="0" normalizeH="0" baseline="0" noProof="0" dirty="0">
                <a:ln>
                  <a:noFill/>
                </a:ln>
                <a:solidFill>
                  <a:prstClr val="white"/>
                </a:solidFill>
                <a:effectLst/>
                <a:uLnTx/>
                <a:uFillTx/>
                <a:latin typeface="Bookman Old Style" pitchFamily="18" charset="0"/>
                <a:ea typeface="Calibri" panose="020F0502020204030204" pitchFamily="34" charset="0"/>
                <a:cs typeface="Times New Roman" panose="02020603050405020304" pitchFamily="18" charset="0"/>
              </a:rPr>
              <a:t>Methods</a:t>
            </a:r>
            <a:endParaRPr lang="en-IN" dirty="0">
              <a:solidFill>
                <a:prstClr val="white"/>
              </a:solidFill>
              <a:latin typeface="Bookman Old Style" pitchFamily="18" charset="0"/>
              <a:ea typeface="Calibri" panose="020F0502020204030204" pitchFamily="34" charset="0"/>
              <a:cs typeface="Times New Roman" panose="02020603050405020304" pitchFamily="18" charset="0"/>
            </a:endParaRPr>
          </a:p>
          <a:p>
            <a:pPr marL="742950" lvl="1" indent="-285750" defTabSz="457200">
              <a:buFont typeface="Arial" panose="020B0604020202020204" pitchFamily="34" charset="0"/>
              <a:buChar char="•"/>
              <a:defRPr/>
            </a:pPr>
            <a:r>
              <a:rPr lang="en-IN" dirty="0">
                <a:solidFill>
                  <a:prstClr val="white"/>
                </a:solidFill>
                <a:latin typeface="Bookman Old Style" pitchFamily="18" charset="0"/>
                <a:ea typeface="Calibri" panose="020F0502020204030204" pitchFamily="34" charset="0"/>
                <a:cs typeface="Times New Roman" panose="02020603050405020304" pitchFamily="18" charset="0"/>
              </a:rPr>
              <a:t>Comparison of proposed system with an existing system</a:t>
            </a:r>
            <a:endParaRPr kumimoji="0" lang="en-US" sz="2000" b="1" i="0" u="none" strike="noStrike" kern="1200" cap="none" spc="0" normalizeH="0" baseline="0" noProof="0" dirty="0">
              <a:ln>
                <a:noFill/>
              </a:ln>
              <a:solidFill>
                <a:prstClr val="white"/>
              </a:solidFill>
              <a:effectLst/>
              <a:uLnTx/>
              <a:uFillTx/>
              <a:latin typeface="Bookman Old Style" panose="02050604050505020204" pitchFamily="18" charset="0"/>
              <a:ea typeface="Calibri" panose="020F0502020204030204" pitchFamily="34" charset="0"/>
              <a:cs typeface="Times New Roman" panose="02020603050405020304" pitchFamily="18"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dirty="0">
                <a:solidFill>
                  <a:prstClr val="white"/>
                </a:solidFill>
                <a:latin typeface="Bookman Old Style" panose="02050604050505020204" pitchFamily="18" charset="0"/>
                <a:ea typeface="Calibri" panose="020F0502020204030204" pitchFamily="34" charset="0"/>
                <a:cs typeface="Times New Roman" panose="02020603050405020304" pitchFamily="18" charset="0"/>
              </a:rPr>
              <a:t>Results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white"/>
                </a:solidFill>
                <a:effectLst/>
                <a:uLnTx/>
                <a:uFillTx/>
                <a:latin typeface="Bookman Old Style" panose="02050604050505020204" pitchFamily="18" charset="0"/>
                <a:ea typeface="Calibri" panose="020F0502020204030204" pitchFamily="34" charset="0"/>
                <a:cs typeface="Times New Roman" panose="02020603050405020304" pitchFamily="18" charset="0"/>
              </a:rPr>
              <a:t>Conclusion</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dirty="0">
                <a:solidFill>
                  <a:prstClr val="white"/>
                </a:solidFill>
                <a:latin typeface="Bookman Old Style" panose="02050604050505020204" pitchFamily="18" charset="0"/>
                <a:ea typeface="Calibri" panose="020F0502020204030204" pitchFamily="34" charset="0"/>
                <a:cs typeface="Times New Roman" panose="02020603050405020304" pitchFamily="18" charset="0"/>
              </a:rPr>
              <a:t>Future Work</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white"/>
                </a:solidFill>
                <a:effectLst/>
                <a:uLnTx/>
                <a:uFillTx/>
                <a:latin typeface="Bookman Old Style" panose="02050604050505020204" pitchFamily="18" charset="0"/>
                <a:ea typeface="Calibri" panose="020F0502020204030204" pitchFamily="34" charset="0"/>
                <a:cs typeface="Times New Roman" panose="02020603050405020304" pitchFamily="18" charset="0"/>
              </a:rPr>
              <a:t>References</a:t>
            </a:r>
            <a:endParaRPr kumimoji="0" lang="en-IN" sz="2000" b="1" i="0" u="none" strike="noStrike" kern="1200" cap="none" spc="0" normalizeH="0" baseline="0" noProof="0" dirty="0">
              <a:ln>
                <a:noFill/>
              </a:ln>
              <a:solidFill>
                <a:prstClr val="white"/>
              </a:solidFill>
              <a:effectLst/>
              <a:uLnTx/>
              <a:uFillTx/>
              <a:latin typeface="Bookman Old Style" panose="02050604050505020204" pitchFamily="18" charset="0"/>
              <a:ea typeface="Calibri" panose="020F0502020204030204" pitchFamily="34" charset="0"/>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 typeface="Arial" pitchFamily="34" charset="0"/>
              <a:buChar char="•"/>
              <a:tabLst/>
              <a:defRPr/>
            </a:pPr>
            <a:endParaRPr kumimoji="0" lang="en-IN" sz="2400" b="1" i="0" u="none" strike="noStrike" kern="1200" cap="none" spc="0" normalizeH="0" baseline="0" noProof="0" dirty="0">
              <a:ln>
                <a:noFill/>
              </a:ln>
              <a:solidFill>
                <a:prstClr val="white"/>
              </a:solidFill>
              <a:effectLst/>
              <a:uLnTx/>
              <a:uFillTx/>
              <a:latin typeface="Bookman Old Style" pitchFamily="18" charset="0"/>
              <a:ea typeface="+mn-ea"/>
              <a:cs typeface="+mn-cs"/>
            </a:endParaRPr>
          </a:p>
          <a:p>
            <a:pPr marL="457189" marR="0" lvl="0" indent="-457189"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400" b="1"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en-IN" sz="2400" b="1"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00"/>
                </a:solidFill>
                <a:effectLst/>
                <a:uLnTx/>
                <a:uFillTx/>
                <a:latin typeface="Calibri"/>
                <a:ea typeface="+mn-ea"/>
                <a:cs typeface="+mn-cs"/>
              </a:rPr>
              <a:t>	</a:t>
            </a:r>
            <a:endParaRPr kumimoji="0" sz="1600" b="0" i="0" u="none" strike="noStrike" kern="1200" cap="none" spc="0" normalizeH="0" baseline="0" noProof="0" dirty="0">
              <a:ln>
                <a:noFill/>
              </a:ln>
              <a:solidFill>
                <a:prstClr val="black"/>
              </a:solidFill>
              <a:effectLst/>
              <a:uLnTx/>
              <a:uFillTx/>
              <a:latin typeface="Gill Sans MT" panose="020B05020201040202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0D4603-B9F7-0856-162E-FF9EE3D06E02}"/>
              </a:ext>
            </a:extLst>
          </p:cNvPr>
          <p:cNvPicPr>
            <a:picLocks noChangeAspect="1"/>
          </p:cNvPicPr>
          <p:nvPr/>
        </p:nvPicPr>
        <p:blipFill>
          <a:blip r:embed="rId2"/>
          <a:stretch>
            <a:fillRect/>
          </a:stretch>
        </p:blipFill>
        <p:spPr>
          <a:xfrm>
            <a:off x="1123950" y="976176"/>
            <a:ext cx="9944100" cy="133350"/>
          </a:xfrm>
          <a:prstGeom prst="rect">
            <a:avLst/>
          </a:prstGeom>
        </p:spPr>
      </p:pic>
      <p:sp>
        <p:nvSpPr>
          <p:cNvPr id="4" name="TextBox 3">
            <a:extLst>
              <a:ext uri="{FF2B5EF4-FFF2-40B4-BE49-F238E27FC236}">
                <a16:creationId xmlns:a16="http://schemas.microsoft.com/office/drawing/2014/main" id="{A34835E9-3E5D-483A-601D-665AECBFAD3E}"/>
              </a:ext>
            </a:extLst>
          </p:cNvPr>
          <p:cNvSpPr txBox="1"/>
          <p:nvPr/>
        </p:nvSpPr>
        <p:spPr>
          <a:xfrm>
            <a:off x="1123949" y="309246"/>
            <a:ext cx="6809559" cy="584775"/>
          </a:xfrm>
          <a:prstGeom prst="rect">
            <a:avLst/>
          </a:prstGeom>
          <a:noFill/>
        </p:spPr>
        <p:txBody>
          <a:bodyPr wrap="square" rtlCol="0">
            <a:spAutoFit/>
          </a:bodyPr>
          <a:lstStyle/>
          <a:p>
            <a:r>
              <a:rPr lang="en-US" sz="3200" b="1" dirty="0">
                <a:solidFill>
                  <a:srgbClr val="C00000"/>
                </a:solidFill>
                <a:latin typeface="Calibri" panose="020F0502020204030204" pitchFamily="34" charset="0"/>
                <a:ea typeface="Calibri" panose="020F0502020204030204" pitchFamily="34" charset="0"/>
                <a:cs typeface="Calibri" panose="020F0502020204030204" pitchFamily="34" charset="0"/>
              </a:rPr>
              <a:t>METHODS</a:t>
            </a:r>
            <a:endParaRPr lang="en-IN" sz="3200"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CDFDF996-10EF-EE1E-81C4-B9A67A2DE2D3}"/>
              </a:ext>
            </a:extLst>
          </p:cNvPr>
          <p:cNvSpPr txBox="1"/>
          <p:nvPr/>
        </p:nvSpPr>
        <p:spPr>
          <a:xfrm>
            <a:off x="1123948" y="1310198"/>
            <a:ext cx="9944099" cy="2277547"/>
          </a:xfrm>
          <a:prstGeom prst="rect">
            <a:avLst/>
          </a:prstGeom>
          <a:noFill/>
        </p:spPr>
        <p:txBody>
          <a:bodyPr wrap="square">
            <a:spAutoFit/>
          </a:bodyPr>
          <a:lstStyle/>
          <a:p>
            <a:pPr lvl="0">
              <a:buSzPts val="1200"/>
            </a:pPr>
            <a:r>
              <a:rPr lang="en-US" sz="1800" b="1" u="sng" dirty="0">
                <a:effectLst/>
                <a:latin typeface="Times New Roman" panose="02020603050405020304" pitchFamily="18" charset="0"/>
                <a:ea typeface="Carlito"/>
                <a:cs typeface="Carlito"/>
              </a:rPr>
              <a:t>Decision Tree Based Methods</a:t>
            </a:r>
            <a:endParaRPr lang="en-IN" sz="1600" b="1" u="sng" dirty="0">
              <a:latin typeface="Carlito"/>
              <a:ea typeface="Carlito"/>
              <a:cs typeface="Carlito"/>
            </a:endParaRPr>
          </a:p>
          <a:p>
            <a:pPr lvl="0">
              <a:buSzPts val="1200"/>
            </a:pPr>
            <a:endParaRPr lang="en-IN" sz="1600" b="1" u="sng" dirty="0">
              <a:effectLst/>
              <a:latin typeface="Carlito"/>
              <a:ea typeface="Carlito"/>
              <a:cs typeface="Carlito"/>
            </a:endParaRPr>
          </a:p>
          <a:p>
            <a:pPr lvl="0" algn="just">
              <a:buSzPts val="1200"/>
            </a:pPr>
            <a:r>
              <a:rPr lang="en-IN" sz="1600" b="1" dirty="0">
                <a:effectLst/>
                <a:latin typeface="Carlito"/>
                <a:ea typeface="Carlito"/>
                <a:cs typeface="Carlito"/>
              </a:rPr>
              <a:t>	               </a:t>
            </a:r>
            <a:r>
              <a:rPr lang="en-US" sz="1800" dirty="0">
                <a:effectLst/>
                <a:latin typeface="Times New Roman" panose="02020603050405020304" pitchFamily="18" charset="0"/>
                <a:ea typeface="Carlito"/>
                <a:cs typeface="Carlito"/>
              </a:rPr>
              <a:t>The algorithm of decision tree is a method, which creates a decision tree by existing data and inputs the training set. According to the growth direction of decision tree, the test data can be classified. The main idea of decision tree is which feature is the best, how many branches can be generated and the time when to stop splitting. During this procession, it can be determined by the variable which is called impurity and some other mathematical method. However, due to the fact that it is a greedy approach, decision tree may disable to find the best tree sometimes.</a:t>
            </a:r>
            <a:endParaRPr lang="en-IN" sz="1600" dirty="0">
              <a:effectLst/>
              <a:latin typeface="Carlito"/>
              <a:ea typeface="Carlito"/>
              <a:cs typeface="Carlito"/>
            </a:endParaRPr>
          </a:p>
        </p:txBody>
      </p:sp>
      <p:sp>
        <p:nvSpPr>
          <p:cNvPr id="14" name="TextBox 13">
            <a:extLst>
              <a:ext uri="{FF2B5EF4-FFF2-40B4-BE49-F238E27FC236}">
                <a16:creationId xmlns:a16="http://schemas.microsoft.com/office/drawing/2014/main" id="{C4B87532-5DBE-22A3-CE31-630CD0488189}"/>
              </a:ext>
            </a:extLst>
          </p:cNvPr>
          <p:cNvSpPr txBox="1"/>
          <p:nvPr/>
        </p:nvSpPr>
        <p:spPr>
          <a:xfrm>
            <a:off x="1123947" y="3741911"/>
            <a:ext cx="9944098" cy="2277547"/>
          </a:xfrm>
          <a:prstGeom prst="rect">
            <a:avLst/>
          </a:prstGeom>
          <a:noFill/>
        </p:spPr>
        <p:txBody>
          <a:bodyPr wrap="square">
            <a:spAutoFit/>
          </a:bodyPr>
          <a:lstStyle/>
          <a:p>
            <a:pPr algn="just"/>
            <a:r>
              <a:rPr lang="en-US" sz="1800" b="1" u="sng" dirty="0">
                <a:effectLst/>
                <a:latin typeface="Times New Roman" panose="02020603050405020304" pitchFamily="18" charset="0"/>
                <a:ea typeface="Carlito"/>
                <a:cs typeface="Carlito"/>
              </a:rPr>
              <a:t>Support Vector Machine (SVM)</a:t>
            </a:r>
          </a:p>
          <a:p>
            <a:pPr algn="just"/>
            <a:endParaRPr lang="en-IN" sz="1600" dirty="0">
              <a:effectLst/>
              <a:latin typeface="Carlito"/>
              <a:ea typeface="Carlito"/>
              <a:cs typeface="Carlito"/>
            </a:endParaRPr>
          </a:p>
          <a:p>
            <a:pPr algn="just"/>
            <a:r>
              <a:rPr lang="en-US" sz="1800" dirty="0">
                <a:effectLst/>
                <a:latin typeface="Times New Roman" panose="02020603050405020304" pitchFamily="18" charset="0"/>
                <a:ea typeface="Times New Roman" panose="02020603050405020304" pitchFamily="18" charset="0"/>
              </a:rPr>
              <a:t>	            SVM is an important part of statistical learning theory, which by transforming input space into high-dimensional space. In the linear classification, the hyperplane and loss function are constructed to solve the minimum of the loss of agent; for the linear indivisible problem, the method can be applied and the method is used to segment the hypersurface with feature space. SVM is often used in the analysis of medical conditions and the judgement of benign and malignant tumors, but it is difficult to implement in largescale training samples because it may involve the calculation of high-order matrices.</a:t>
            </a:r>
            <a:endParaRPr lang="en-IN" dirty="0"/>
          </a:p>
        </p:txBody>
      </p:sp>
    </p:spTree>
    <p:extLst>
      <p:ext uri="{BB962C8B-B14F-4D97-AF65-F5344CB8AC3E}">
        <p14:creationId xmlns:p14="http://schemas.microsoft.com/office/powerpoint/2010/main" val="26622195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45CCCC-7041-8194-5130-A85E54AE1553}"/>
              </a:ext>
            </a:extLst>
          </p:cNvPr>
          <p:cNvPicPr>
            <a:picLocks noChangeAspect="1"/>
          </p:cNvPicPr>
          <p:nvPr/>
        </p:nvPicPr>
        <p:blipFill>
          <a:blip r:embed="rId2"/>
          <a:stretch>
            <a:fillRect/>
          </a:stretch>
        </p:blipFill>
        <p:spPr>
          <a:xfrm>
            <a:off x="1123950" y="946104"/>
            <a:ext cx="9944100" cy="123825"/>
          </a:xfrm>
          <a:prstGeom prst="rect">
            <a:avLst/>
          </a:prstGeom>
        </p:spPr>
      </p:pic>
      <p:sp>
        <p:nvSpPr>
          <p:cNvPr id="4" name="TextBox 3">
            <a:extLst>
              <a:ext uri="{FF2B5EF4-FFF2-40B4-BE49-F238E27FC236}">
                <a16:creationId xmlns:a16="http://schemas.microsoft.com/office/drawing/2014/main" id="{D637CE56-1094-E56D-741B-31BBA67A1543}"/>
              </a:ext>
            </a:extLst>
          </p:cNvPr>
          <p:cNvSpPr txBox="1"/>
          <p:nvPr/>
        </p:nvSpPr>
        <p:spPr>
          <a:xfrm>
            <a:off x="1123950" y="423241"/>
            <a:ext cx="9613719" cy="584775"/>
          </a:xfrm>
          <a:prstGeom prst="rect">
            <a:avLst/>
          </a:prstGeom>
          <a:noFill/>
        </p:spPr>
        <p:txBody>
          <a:bodyPr wrap="square" rtlCol="0">
            <a:spAutoFit/>
          </a:bodyPr>
          <a:lstStyle/>
          <a:p>
            <a:r>
              <a:rPr lang="en-US" sz="3200" b="1" dirty="0">
                <a:solidFill>
                  <a:srgbClr val="C00000"/>
                </a:solidFill>
                <a:latin typeface="Calibri" panose="020F0502020204030204" pitchFamily="34" charset="0"/>
                <a:ea typeface="Calibri" panose="020F0502020204030204" pitchFamily="34" charset="0"/>
                <a:cs typeface="Calibri" panose="020F0502020204030204" pitchFamily="34" charset="0"/>
              </a:rPr>
              <a:t>COMPARISON b/w PROPOSED AND EXISTING SYSTEM</a:t>
            </a:r>
            <a:endParaRPr lang="en-IN" sz="3200"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5" name="Table 7">
            <a:extLst>
              <a:ext uri="{FF2B5EF4-FFF2-40B4-BE49-F238E27FC236}">
                <a16:creationId xmlns:a16="http://schemas.microsoft.com/office/drawing/2014/main" id="{FC7C9590-BE91-500A-2161-7C78FA16E898}"/>
              </a:ext>
            </a:extLst>
          </p:cNvPr>
          <p:cNvGraphicFramePr>
            <a:graphicFrameLocks noGrp="1"/>
          </p:cNvGraphicFramePr>
          <p:nvPr>
            <p:extLst>
              <p:ext uri="{D42A27DB-BD31-4B8C-83A1-F6EECF244321}">
                <p14:modId xmlns:p14="http://schemas.microsoft.com/office/powerpoint/2010/main" val="3531217881"/>
              </p:ext>
            </p:extLst>
          </p:nvPr>
        </p:nvGraphicFramePr>
        <p:xfrm>
          <a:off x="647700" y="1737330"/>
          <a:ext cx="10896600" cy="1691670"/>
        </p:xfrm>
        <a:graphic>
          <a:graphicData uri="http://schemas.openxmlformats.org/drawingml/2006/table">
            <a:tbl>
              <a:tblPr firstRow="1" bandRow="1">
                <a:tableStyleId>{5C22544A-7EE6-4342-B048-85BDC9FD1C3A}</a:tableStyleId>
              </a:tblPr>
              <a:tblGrid>
                <a:gridCol w="5343525">
                  <a:extLst>
                    <a:ext uri="{9D8B030D-6E8A-4147-A177-3AD203B41FA5}">
                      <a16:colId xmlns:a16="http://schemas.microsoft.com/office/drawing/2014/main" val="2949531517"/>
                    </a:ext>
                  </a:extLst>
                </a:gridCol>
                <a:gridCol w="5553075">
                  <a:extLst>
                    <a:ext uri="{9D8B030D-6E8A-4147-A177-3AD203B41FA5}">
                      <a16:colId xmlns:a16="http://schemas.microsoft.com/office/drawing/2014/main" val="1198126380"/>
                    </a:ext>
                  </a:extLst>
                </a:gridCol>
              </a:tblGrid>
              <a:tr h="370850">
                <a:tc>
                  <a:txBody>
                    <a:bodyPr/>
                    <a:lstStyle/>
                    <a:p>
                      <a:r>
                        <a:rPr lang="en-IN" sz="1600" dirty="0"/>
                        <a:t>Technologies &amp; Algorithms Used In Existing System</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a:t>Technologies &amp; Algorithms Used In Proposed System </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98831883"/>
                  </a:ext>
                </a:extLst>
              </a:tr>
              <a:tr h="370850">
                <a:tc>
                  <a:txBody>
                    <a:bodyPr/>
                    <a:lstStyle/>
                    <a:p>
                      <a:r>
                        <a:rPr lang="en-IN" sz="1600" b="1" kern="1200" dirty="0">
                          <a:solidFill>
                            <a:schemeClr val="dk1"/>
                          </a:solidFill>
                          <a:effectLst/>
                          <a:latin typeface="Times New Roman" panose="02020603050405020304" pitchFamily="18" charset="0"/>
                          <a:cs typeface="Times New Roman" panose="02020603050405020304" pitchFamily="18" charset="0"/>
                        </a:rPr>
                        <a:t>Magnetic Resonance Imaging </a:t>
                      </a:r>
                      <a:endParaRPr lang="en-IN" sz="1600" b="1" i="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r>
                        <a:rPr lang="en-IN" sz="1600" b="1" kern="1200" dirty="0">
                          <a:solidFill>
                            <a:schemeClr val="dk1"/>
                          </a:solidFill>
                          <a:effectLst/>
                          <a:latin typeface="Times New Roman" panose="02020603050405020304" pitchFamily="18" charset="0"/>
                          <a:cs typeface="Times New Roman" panose="02020603050405020304" pitchFamily="18" charset="0"/>
                        </a:rPr>
                        <a:t>Computed Tomography</a:t>
                      </a:r>
                      <a:endParaRPr lang="en-IN" sz="1600" b="1" i="0" kern="1200" dirty="0">
                        <a:solidFill>
                          <a:schemeClr val="dk1"/>
                        </a:solidFill>
                        <a:effectLst/>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175788340"/>
                  </a:ext>
                </a:extLst>
              </a:tr>
              <a:tr h="3708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1" kern="1200" dirty="0">
                          <a:solidFill>
                            <a:schemeClr val="dk1"/>
                          </a:solidFill>
                          <a:effectLst/>
                        </a:rPr>
                        <a:t>{ </a:t>
                      </a:r>
                      <a:r>
                        <a:rPr lang="en-IN" sz="1400" b="1" kern="1200" dirty="0">
                          <a:solidFill>
                            <a:schemeClr val="dk1"/>
                          </a:solidFill>
                          <a:effectLst/>
                          <a:latin typeface="Times New Roman" panose="02020603050405020304" pitchFamily="18" charset="0"/>
                          <a:cs typeface="Times New Roman" panose="02020603050405020304" pitchFamily="18" charset="0"/>
                        </a:rPr>
                        <a:t>Convolutional Neural Network </a:t>
                      </a:r>
                      <a:r>
                        <a:rPr lang="en-IN" sz="1400" b="1" kern="1200" dirty="0">
                          <a:solidFill>
                            <a:schemeClr val="dk1"/>
                          </a:solidFill>
                          <a:effectLst/>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1" kern="1200" dirty="0">
                          <a:solidFill>
                            <a:schemeClr val="dk1"/>
                          </a:solidFill>
                          <a:effectLst/>
                        </a:rPr>
                        <a:t>{ </a:t>
                      </a:r>
                      <a:r>
                        <a:rPr lang="en-IN" sz="1400" b="1" kern="1200" dirty="0">
                          <a:solidFill>
                            <a:schemeClr val="dk1"/>
                          </a:solidFill>
                          <a:effectLst/>
                          <a:latin typeface="Times New Roman" panose="02020603050405020304" pitchFamily="18" charset="0"/>
                          <a:cs typeface="Times New Roman" panose="02020603050405020304" pitchFamily="18" charset="0"/>
                        </a:rPr>
                        <a:t>Convolutional Neural Network, Probabilistic Neural Network</a:t>
                      </a:r>
                      <a:r>
                        <a:rPr lang="en-IN" sz="1400" b="0" kern="1200" dirty="0">
                          <a:solidFill>
                            <a:schemeClr val="dk1"/>
                          </a:solidFill>
                          <a:effectLst/>
                          <a:latin typeface="Times New Roman" panose="02020603050405020304" pitchFamily="18" charset="0"/>
                          <a:cs typeface="Times New Roman" panose="02020603050405020304" pitchFamily="18" charset="0"/>
                        </a:rPr>
                        <a:t> </a:t>
                      </a:r>
                      <a:r>
                        <a:rPr lang="en-IN" sz="1400" b="0" kern="1200" dirty="0">
                          <a:solidFill>
                            <a:schemeClr val="dk1"/>
                          </a:solidFill>
                          <a:effectLst/>
                        </a:rPr>
                        <a:t>}</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28452853"/>
                  </a:ext>
                </a:extLst>
              </a:tr>
              <a:tr h="3708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1" i="0" u="none" kern="1200" baseline="0" dirty="0">
                          <a:solidFill>
                            <a:schemeClr val="dk1"/>
                          </a:solidFill>
                          <a:effectLst/>
                          <a:latin typeface="Times New Roman" panose="02020603050405020304" pitchFamily="18" charset="0"/>
                          <a:ea typeface="+mn-ea"/>
                          <a:cs typeface="Times New Roman" panose="02020603050405020304" pitchFamily="18" charset="0"/>
                        </a:rPr>
                        <a:t>3D Convolutional Neural Networks &amp; </a:t>
                      </a:r>
                      <a:r>
                        <a:rPr lang="en-IN" sz="1600" b="1" u="none" kern="1200" dirty="0">
                          <a:solidFill>
                            <a:schemeClr val="dk1"/>
                          </a:solidFill>
                          <a:effectLst/>
                          <a:latin typeface="Times New Roman" panose="02020603050405020304" pitchFamily="18" charset="0"/>
                          <a:ea typeface="+mn-ea"/>
                          <a:cs typeface="Times New Roman" panose="02020603050405020304" pitchFamily="18" charset="0"/>
                        </a:rPr>
                        <a:t>A Sparse Priori Statistical Shape Model (SP-SSM)</a:t>
                      </a:r>
                      <a:endParaRPr lang="en-IN" sz="1200" b="1" u="none" kern="1200" dirty="0">
                        <a:solidFill>
                          <a:schemeClr val="dk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1" dirty="0">
                          <a:latin typeface="Times New Roman" panose="02020603050405020304" pitchFamily="18" charset="0"/>
                          <a:cs typeface="Times New Roman" panose="02020603050405020304" pitchFamily="18" charset="0"/>
                        </a:rPr>
                        <a:t>Support Vector Machine &amp; Decision Tree Based Method</a:t>
                      </a:r>
                    </a:p>
                  </a:txBody>
                  <a:tcPr/>
                </a:tc>
                <a:extLst>
                  <a:ext uri="{0D108BD9-81ED-4DB2-BD59-A6C34878D82A}">
                    <a16:rowId xmlns:a16="http://schemas.microsoft.com/office/drawing/2014/main" val="3540144047"/>
                  </a:ext>
                </a:extLst>
              </a:tr>
            </a:tbl>
          </a:graphicData>
        </a:graphic>
      </p:graphicFrame>
    </p:spTree>
    <p:extLst>
      <p:ext uri="{BB962C8B-B14F-4D97-AF65-F5344CB8AC3E}">
        <p14:creationId xmlns:p14="http://schemas.microsoft.com/office/powerpoint/2010/main" val="313845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CustomShape 2">
            <a:extLst>
              <a:ext uri="{FF2B5EF4-FFF2-40B4-BE49-F238E27FC236}">
                <a16:creationId xmlns:a16="http://schemas.microsoft.com/office/drawing/2014/main" id="{8BA86F11-D002-DE2F-EAE6-625F43430204}"/>
              </a:ext>
            </a:extLst>
          </p:cNvPr>
          <p:cNvSpPr/>
          <p:nvPr/>
        </p:nvSpPr>
        <p:spPr>
          <a:xfrm>
            <a:off x="1981560" y="3506760"/>
            <a:ext cx="8152560" cy="760320"/>
          </a:xfrm>
          <a:prstGeom prst="rect">
            <a:avLst/>
          </a:prstGeom>
        </p:spPr>
        <p:txBody>
          <a:bodyPr lIns="90000" tIns="45000" rIns="90000" bIns="4500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prstClr val="black"/>
                </a:solidFill>
                <a:effectLst/>
                <a:uLnTx/>
                <a:uFillTx/>
                <a:latin typeface="Arial Black" panose="020B0A04020102020204" pitchFamily="34" charset="0"/>
                <a:ea typeface="+mn-ea"/>
                <a:cs typeface="Arial" panose="020B0604020202020204" pitchFamily="34" charset="0"/>
              </a:rPr>
              <a:t>Results</a:t>
            </a:r>
          </a:p>
        </p:txBody>
      </p:sp>
      <p:pic>
        <p:nvPicPr>
          <p:cNvPr id="4" name="Picture 3">
            <a:extLst>
              <a:ext uri="{FF2B5EF4-FFF2-40B4-BE49-F238E27FC236}">
                <a16:creationId xmlns:a16="http://schemas.microsoft.com/office/drawing/2014/main" id="{9FAAC05C-A802-4E71-7D94-34E322E35350}"/>
              </a:ext>
            </a:extLst>
          </p:cNvPr>
          <p:cNvPicPr>
            <a:picLocks noChangeAspect="1"/>
          </p:cNvPicPr>
          <p:nvPr/>
        </p:nvPicPr>
        <p:blipFill>
          <a:blip r:embed="rId3"/>
          <a:stretch>
            <a:fillRect/>
          </a:stretch>
        </p:blipFill>
        <p:spPr>
          <a:xfrm>
            <a:off x="2043112" y="4343400"/>
            <a:ext cx="8105775" cy="104775"/>
          </a:xfrm>
          <a:prstGeom prst="rect">
            <a:avLst/>
          </a:prstGeom>
        </p:spPr>
      </p:pic>
    </p:spTree>
    <p:extLst>
      <p:ext uri="{BB962C8B-B14F-4D97-AF65-F5344CB8AC3E}">
        <p14:creationId xmlns:p14="http://schemas.microsoft.com/office/powerpoint/2010/main" val="10376131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8DB25F-A4F1-5086-6D15-5F6B90853F0D}"/>
              </a:ext>
            </a:extLst>
          </p:cNvPr>
          <p:cNvPicPr>
            <a:picLocks noChangeAspect="1"/>
          </p:cNvPicPr>
          <p:nvPr/>
        </p:nvPicPr>
        <p:blipFill>
          <a:blip r:embed="rId2"/>
          <a:stretch>
            <a:fillRect/>
          </a:stretch>
        </p:blipFill>
        <p:spPr>
          <a:xfrm>
            <a:off x="1123950" y="967468"/>
            <a:ext cx="9944100" cy="133350"/>
          </a:xfrm>
          <a:prstGeom prst="rect">
            <a:avLst/>
          </a:prstGeom>
        </p:spPr>
      </p:pic>
      <p:sp>
        <p:nvSpPr>
          <p:cNvPr id="10" name="TextBox 9">
            <a:extLst>
              <a:ext uri="{FF2B5EF4-FFF2-40B4-BE49-F238E27FC236}">
                <a16:creationId xmlns:a16="http://schemas.microsoft.com/office/drawing/2014/main" id="{D2F13B08-C57C-B70B-395E-DD16483E3A29}"/>
              </a:ext>
            </a:extLst>
          </p:cNvPr>
          <p:cNvSpPr txBox="1"/>
          <p:nvPr/>
        </p:nvSpPr>
        <p:spPr>
          <a:xfrm>
            <a:off x="1123949" y="309246"/>
            <a:ext cx="6809559" cy="584775"/>
          </a:xfrm>
          <a:prstGeom prst="rect">
            <a:avLst/>
          </a:prstGeom>
          <a:noFill/>
        </p:spPr>
        <p:txBody>
          <a:bodyPr wrap="square" rtlCol="0">
            <a:spAutoFit/>
          </a:bodyPr>
          <a:lstStyle/>
          <a:p>
            <a:r>
              <a:rPr lang="en-US" sz="3200" b="1" dirty="0">
                <a:solidFill>
                  <a:srgbClr val="C00000"/>
                </a:solidFill>
                <a:latin typeface="Calibri" panose="020F0502020204030204" pitchFamily="34" charset="0"/>
                <a:ea typeface="Calibri" panose="020F0502020204030204" pitchFamily="34" charset="0"/>
                <a:cs typeface="Calibri" panose="020F0502020204030204" pitchFamily="34" charset="0"/>
              </a:rPr>
              <a:t>SUPPORT VECTOR ALGORITHM</a:t>
            </a:r>
          </a:p>
        </p:txBody>
      </p:sp>
      <p:pic>
        <p:nvPicPr>
          <p:cNvPr id="4" name="Picture 3">
            <a:extLst>
              <a:ext uri="{FF2B5EF4-FFF2-40B4-BE49-F238E27FC236}">
                <a16:creationId xmlns:a16="http://schemas.microsoft.com/office/drawing/2014/main" id="{FC9F0162-9D86-277D-43A6-5CB2008C7C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5961" y="1306286"/>
            <a:ext cx="9560077" cy="5377543"/>
          </a:xfrm>
          <a:prstGeom prst="rect">
            <a:avLst/>
          </a:prstGeom>
        </p:spPr>
      </p:pic>
    </p:spTree>
    <p:extLst>
      <p:ext uri="{BB962C8B-B14F-4D97-AF65-F5344CB8AC3E}">
        <p14:creationId xmlns:p14="http://schemas.microsoft.com/office/powerpoint/2010/main" val="33735608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8DB25F-A4F1-5086-6D15-5F6B90853F0D}"/>
              </a:ext>
            </a:extLst>
          </p:cNvPr>
          <p:cNvPicPr>
            <a:picLocks noChangeAspect="1"/>
          </p:cNvPicPr>
          <p:nvPr/>
        </p:nvPicPr>
        <p:blipFill>
          <a:blip r:embed="rId2"/>
          <a:stretch>
            <a:fillRect/>
          </a:stretch>
        </p:blipFill>
        <p:spPr>
          <a:xfrm>
            <a:off x="1123950" y="967468"/>
            <a:ext cx="9944100" cy="133350"/>
          </a:xfrm>
          <a:prstGeom prst="rect">
            <a:avLst/>
          </a:prstGeom>
        </p:spPr>
      </p:pic>
      <p:sp>
        <p:nvSpPr>
          <p:cNvPr id="5" name="TextBox 4">
            <a:extLst>
              <a:ext uri="{FF2B5EF4-FFF2-40B4-BE49-F238E27FC236}">
                <a16:creationId xmlns:a16="http://schemas.microsoft.com/office/drawing/2014/main" id="{90101243-27A2-D207-D6BB-430E3D81E141}"/>
              </a:ext>
            </a:extLst>
          </p:cNvPr>
          <p:cNvSpPr txBox="1"/>
          <p:nvPr/>
        </p:nvSpPr>
        <p:spPr>
          <a:xfrm>
            <a:off x="1123949" y="309246"/>
            <a:ext cx="6809559" cy="584775"/>
          </a:xfrm>
          <a:prstGeom prst="rect">
            <a:avLst/>
          </a:prstGeom>
          <a:noFill/>
        </p:spPr>
        <p:txBody>
          <a:bodyPr wrap="square" rtlCol="0">
            <a:spAutoFit/>
          </a:bodyPr>
          <a:lstStyle/>
          <a:p>
            <a:r>
              <a:rPr lang="en-US" sz="3200" b="1" dirty="0">
                <a:solidFill>
                  <a:srgbClr val="C00000"/>
                </a:solidFill>
                <a:latin typeface="Calibri" panose="020F0502020204030204" pitchFamily="34" charset="0"/>
                <a:ea typeface="Calibri" panose="020F0502020204030204" pitchFamily="34" charset="0"/>
                <a:cs typeface="Calibri" panose="020F0502020204030204" pitchFamily="34" charset="0"/>
              </a:rPr>
              <a:t>DECISION TREE BASED METHOD</a:t>
            </a:r>
            <a:endParaRPr lang="en-IN" sz="3200"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DDD71FB8-3337-7DBA-F35F-A2CB71BBF9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2743" y="1261351"/>
            <a:ext cx="9666514" cy="5437414"/>
          </a:xfrm>
          <a:prstGeom prst="rect">
            <a:avLst/>
          </a:prstGeom>
        </p:spPr>
      </p:pic>
    </p:spTree>
    <p:extLst>
      <p:ext uri="{BB962C8B-B14F-4D97-AF65-F5344CB8AC3E}">
        <p14:creationId xmlns:p14="http://schemas.microsoft.com/office/powerpoint/2010/main" val="9237062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CustomShape 2">
            <a:extLst>
              <a:ext uri="{FF2B5EF4-FFF2-40B4-BE49-F238E27FC236}">
                <a16:creationId xmlns:a16="http://schemas.microsoft.com/office/drawing/2014/main" id="{8BA86F11-D002-DE2F-EAE6-625F43430204}"/>
              </a:ext>
            </a:extLst>
          </p:cNvPr>
          <p:cNvSpPr/>
          <p:nvPr/>
        </p:nvSpPr>
        <p:spPr>
          <a:xfrm>
            <a:off x="1981560" y="3506760"/>
            <a:ext cx="8152560" cy="760320"/>
          </a:xfrm>
          <a:prstGeom prst="rect">
            <a:avLst/>
          </a:prstGeom>
        </p:spPr>
        <p:txBody>
          <a:bodyPr lIns="90000" tIns="45000" rIns="90000" bIns="4500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prstClr val="black"/>
                </a:solidFill>
                <a:effectLst/>
                <a:uLnTx/>
                <a:uFillTx/>
                <a:latin typeface="Arial Black" panose="020B0A04020102020204" pitchFamily="34" charset="0"/>
                <a:ea typeface="+mn-ea"/>
                <a:cs typeface="Arial" panose="020B0604020202020204" pitchFamily="34" charset="0"/>
              </a:rPr>
              <a:t>Conclusion</a:t>
            </a:r>
          </a:p>
        </p:txBody>
      </p:sp>
      <p:pic>
        <p:nvPicPr>
          <p:cNvPr id="4" name="Picture 3">
            <a:extLst>
              <a:ext uri="{FF2B5EF4-FFF2-40B4-BE49-F238E27FC236}">
                <a16:creationId xmlns:a16="http://schemas.microsoft.com/office/drawing/2014/main" id="{9FAAC05C-A802-4E71-7D94-34E322E35350}"/>
              </a:ext>
            </a:extLst>
          </p:cNvPr>
          <p:cNvPicPr>
            <a:picLocks noChangeAspect="1"/>
          </p:cNvPicPr>
          <p:nvPr/>
        </p:nvPicPr>
        <p:blipFill>
          <a:blip r:embed="rId3"/>
          <a:stretch>
            <a:fillRect/>
          </a:stretch>
        </p:blipFill>
        <p:spPr>
          <a:xfrm>
            <a:off x="2043112" y="4343400"/>
            <a:ext cx="8105775" cy="104775"/>
          </a:xfrm>
          <a:prstGeom prst="rect">
            <a:avLst/>
          </a:prstGeom>
        </p:spPr>
      </p:pic>
    </p:spTree>
    <p:extLst>
      <p:ext uri="{BB962C8B-B14F-4D97-AF65-F5344CB8AC3E}">
        <p14:creationId xmlns:p14="http://schemas.microsoft.com/office/powerpoint/2010/main" val="2113393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762000" y="1104780"/>
            <a:ext cx="10744200" cy="45719"/>
          </a:xfrm>
          <a:prstGeom prst="rect">
            <a:avLst/>
          </a:prstGeom>
          <a:solidFill>
            <a:srgbClr val="7030A0"/>
          </a:solidFill>
          <a:ln w="25560">
            <a:solidFill>
              <a:srgbClr val="3A5F8B"/>
            </a:solidFill>
            <a:round/>
          </a:ln>
        </p:spPr>
      </p:sp>
      <p:sp>
        <p:nvSpPr>
          <p:cNvPr id="5" name="CustomShape 2"/>
          <p:cNvSpPr/>
          <p:nvPr/>
        </p:nvSpPr>
        <p:spPr>
          <a:xfrm>
            <a:off x="685800" y="575848"/>
            <a:ext cx="8381160" cy="455760"/>
          </a:xfrm>
          <a:prstGeom prst="rect">
            <a:avLst/>
          </a:prstGeom>
        </p:spPr>
        <p:txBody>
          <a:bodyPr lIns="90000" tIns="45000" rIns="90000" bIns="45000"/>
          <a:lstStyle/>
          <a:p>
            <a:pPr>
              <a:lnSpc>
                <a:spcPct val="100000"/>
              </a:lnSpc>
            </a:pPr>
            <a:r>
              <a:rPr lang="en-IN" sz="3200" b="1" dirty="0">
                <a:solidFill>
                  <a:srgbClr val="C00000"/>
                </a:solidFill>
                <a:latin typeface="Calibri"/>
              </a:rPr>
              <a:t>CONCLUSION</a:t>
            </a:r>
            <a:endParaRPr lang="en-IN" sz="3200" dirty="0">
              <a:solidFill>
                <a:srgbClr val="C00000"/>
              </a:solidFill>
            </a:endParaRPr>
          </a:p>
        </p:txBody>
      </p:sp>
      <p:sp>
        <p:nvSpPr>
          <p:cNvPr id="2" name="Rectangle 1">
            <a:extLst>
              <a:ext uri="{FF2B5EF4-FFF2-40B4-BE49-F238E27FC236}">
                <a16:creationId xmlns:a16="http://schemas.microsoft.com/office/drawing/2014/main" id="{8DD19D55-BA82-6806-FC7D-4EFA241E888E}"/>
              </a:ext>
            </a:extLst>
          </p:cNvPr>
          <p:cNvSpPr/>
          <p:nvPr/>
        </p:nvSpPr>
        <p:spPr>
          <a:xfrm>
            <a:off x="762000" y="1463038"/>
            <a:ext cx="10744200" cy="4290182"/>
          </a:xfrm>
          <a:prstGeom prst="rect">
            <a:avLst/>
          </a:prstGeom>
        </p:spPr>
        <p:txBody>
          <a:bodyPr/>
          <a:lstStyle/>
          <a:p>
            <a:pPr lvl="0" algn="just">
              <a:buChar char="•"/>
            </a:pPr>
            <a:r>
              <a:rPr lang="en-US" dirty="0">
                <a:latin typeface="Times New Roman" panose="02020603050405020304" pitchFamily="18" charset="0"/>
                <a:cs typeface="Times New Roman" panose="02020603050405020304" pitchFamily="18" charset="0"/>
              </a:rPr>
              <a:t> This reviews the main methods of machine learning, and summarizes several representative applications after understanding the history of machine learning in the medical field and its current application. The typical ideas and algorithms are summarized. At the same time, the improvement method based on machine learning in the process of visiting is proposed. </a:t>
            </a:r>
          </a:p>
          <a:p>
            <a:pPr lvl="0" algn="just"/>
            <a:endParaRPr lang="en-US" dirty="0">
              <a:latin typeface="Times New Roman" panose="02020603050405020304" pitchFamily="18" charset="0"/>
              <a:cs typeface="Times New Roman" panose="02020603050405020304" pitchFamily="18" charset="0"/>
            </a:endParaRPr>
          </a:p>
          <a:p>
            <a:pPr lvl="0" algn="just">
              <a:buChar char="•"/>
            </a:pPr>
            <a:r>
              <a:rPr lang="en-US" dirty="0">
                <a:latin typeface="Times New Roman" panose="02020603050405020304" pitchFamily="18" charset="0"/>
                <a:cs typeface="Times New Roman" panose="02020603050405020304" pitchFamily="18" charset="0"/>
              </a:rPr>
              <a:t> However, this does not mean that ML is perfect. Whether in terms of technology, ethic or law, it has certain problems. The solution of these problems requires technicians and legal personnel. Working together, and how to strike a balance between manpower and machine is also a problem that everyone of us must face. </a:t>
            </a:r>
          </a:p>
        </p:txBody>
      </p:sp>
    </p:spTree>
    <p:extLst>
      <p:ext uri="{BB962C8B-B14F-4D97-AF65-F5344CB8AC3E}">
        <p14:creationId xmlns:p14="http://schemas.microsoft.com/office/powerpoint/2010/main" val="2800202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CustomShape 2">
            <a:extLst>
              <a:ext uri="{FF2B5EF4-FFF2-40B4-BE49-F238E27FC236}">
                <a16:creationId xmlns:a16="http://schemas.microsoft.com/office/drawing/2014/main" id="{8BA86F11-D002-DE2F-EAE6-625F43430204}"/>
              </a:ext>
            </a:extLst>
          </p:cNvPr>
          <p:cNvSpPr/>
          <p:nvPr/>
        </p:nvSpPr>
        <p:spPr>
          <a:xfrm>
            <a:off x="1981560" y="3506760"/>
            <a:ext cx="8152560" cy="760320"/>
          </a:xfrm>
          <a:prstGeom prst="rect">
            <a:avLst/>
          </a:prstGeom>
        </p:spPr>
        <p:txBody>
          <a:bodyPr lIns="90000" tIns="45000" rIns="90000" bIns="4500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prstClr val="black"/>
                </a:solidFill>
                <a:effectLst/>
                <a:uLnTx/>
                <a:uFillTx/>
                <a:latin typeface="Arial Black" panose="020B0A04020102020204" pitchFamily="34" charset="0"/>
                <a:ea typeface="+mn-ea"/>
                <a:cs typeface="Arial" panose="020B0604020202020204" pitchFamily="34" charset="0"/>
              </a:rPr>
              <a:t>Future Work</a:t>
            </a:r>
          </a:p>
        </p:txBody>
      </p:sp>
      <p:pic>
        <p:nvPicPr>
          <p:cNvPr id="4" name="Picture 3">
            <a:extLst>
              <a:ext uri="{FF2B5EF4-FFF2-40B4-BE49-F238E27FC236}">
                <a16:creationId xmlns:a16="http://schemas.microsoft.com/office/drawing/2014/main" id="{9FAAC05C-A802-4E71-7D94-34E322E35350}"/>
              </a:ext>
            </a:extLst>
          </p:cNvPr>
          <p:cNvPicPr>
            <a:picLocks noChangeAspect="1"/>
          </p:cNvPicPr>
          <p:nvPr/>
        </p:nvPicPr>
        <p:blipFill>
          <a:blip r:embed="rId3"/>
          <a:stretch>
            <a:fillRect/>
          </a:stretch>
        </p:blipFill>
        <p:spPr>
          <a:xfrm>
            <a:off x="2043112" y="4343400"/>
            <a:ext cx="8105775" cy="104775"/>
          </a:xfrm>
          <a:prstGeom prst="rect">
            <a:avLst/>
          </a:prstGeom>
        </p:spPr>
      </p:pic>
    </p:spTree>
    <p:extLst>
      <p:ext uri="{BB962C8B-B14F-4D97-AF65-F5344CB8AC3E}">
        <p14:creationId xmlns:p14="http://schemas.microsoft.com/office/powerpoint/2010/main" val="39049743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8DB25F-A4F1-5086-6D15-5F6B90853F0D}"/>
              </a:ext>
            </a:extLst>
          </p:cNvPr>
          <p:cNvPicPr>
            <a:picLocks noChangeAspect="1"/>
          </p:cNvPicPr>
          <p:nvPr/>
        </p:nvPicPr>
        <p:blipFill>
          <a:blip r:embed="rId2"/>
          <a:stretch>
            <a:fillRect/>
          </a:stretch>
        </p:blipFill>
        <p:spPr>
          <a:xfrm>
            <a:off x="1123950" y="967468"/>
            <a:ext cx="9944100" cy="133350"/>
          </a:xfrm>
          <a:prstGeom prst="rect">
            <a:avLst/>
          </a:prstGeom>
        </p:spPr>
      </p:pic>
      <p:sp>
        <p:nvSpPr>
          <p:cNvPr id="4" name="TextBox 3">
            <a:extLst>
              <a:ext uri="{FF2B5EF4-FFF2-40B4-BE49-F238E27FC236}">
                <a16:creationId xmlns:a16="http://schemas.microsoft.com/office/drawing/2014/main" id="{29D1F104-2A15-AE29-441D-9C6D1BB8A1E9}"/>
              </a:ext>
            </a:extLst>
          </p:cNvPr>
          <p:cNvSpPr txBox="1"/>
          <p:nvPr/>
        </p:nvSpPr>
        <p:spPr>
          <a:xfrm>
            <a:off x="1123950" y="1100818"/>
            <a:ext cx="9944100" cy="5016758"/>
          </a:xfrm>
          <a:prstGeom prst="rect">
            <a:avLst/>
          </a:prstGeom>
          <a:noFill/>
        </p:spPr>
        <p:txBody>
          <a:bodyPr wrap="square" rtlCol="0">
            <a:spAutoFit/>
          </a:bodyPr>
          <a:lstStyle/>
          <a:p>
            <a:pPr algn="just"/>
            <a:r>
              <a:rPr lang="en-IN" sz="2200" dirty="0">
                <a:solidFill>
                  <a:srgbClr val="C00000"/>
                </a:solidFill>
                <a:latin typeface="Times New Roman" panose="02020603050405020304" pitchFamily="18" charset="0"/>
                <a:cs typeface="Times New Roman" panose="02020603050405020304" pitchFamily="18" charset="0"/>
              </a:rPr>
              <a:t>S</a:t>
            </a:r>
            <a:r>
              <a:rPr lang="en-IN" sz="2200" b="0" i="0" dirty="0">
                <a:solidFill>
                  <a:srgbClr val="C00000"/>
                </a:solidFill>
                <a:effectLst/>
                <a:latin typeface="Times New Roman" panose="02020603050405020304" pitchFamily="18" charset="0"/>
                <a:cs typeface="Times New Roman" panose="02020603050405020304" pitchFamily="18" charset="0"/>
              </a:rPr>
              <a:t>ome of the benefits machine learning applications in healthcare can bring health professionals: </a:t>
            </a:r>
            <a:endParaRPr lang="en-IN" sz="2200" b="1" dirty="0">
              <a:solidFill>
                <a:srgbClr val="0070C0"/>
              </a:solidFill>
              <a:latin typeface="Times New Roman" panose="02020603050405020304" pitchFamily="18" charset="0"/>
              <a:cs typeface="Times New Roman" panose="02020603050405020304" pitchFamily="18" charset="0"/>
            </a:endParaRPr>
          </a:p>
          <a:p>
            <a:pPr algn="just"/>
            <a:r>
              <a:rPr lang="en-IN" sz="2000" b="1" i="0" dirty="0">
                <a:solidFill>
                  <a:srgbClr val="0070C0"/>
                </a:solidFill>
                <a:effectLst/>
                <a:latin typeface="Times New Roman" panose="02020603050405020304" pitchFamily="18" charset="0"/>
                <a:cs typeface="Times New Roman" panose="02020603050405020304" pitchFamily="18" charset="0"/>
              </a:rPr>
              <a:t>Improving diagnosis : </a:t>
            </a:r>
            <a:r>
              <a:rPr lang="en-IN" b="0" i="0" dirty="0">
                <a:effectLst/>
                <a:latin typeface="Times New Roman" panose="02020603050405020304" pitchFamily="18" charset="0"/>
                <a:cs typeface="Times New Roman" panose="02020603050405020304" pitchFamily="18" charset="0"/>
              </a:rPr>
              <a:t>ML in healthcare can be used to develop better diagnostic tools to analyse medical images.</a:t>
            </a:r>
          </a:p>
          <a:p>
            <a:pPr algn="just"/>
            <a:r>
              <a:rPr lang="en-IN" b="0" i="0" dirty="0">
                <a:effectLst/>
                <a:latin typeface="Times New Roman" panose="02020603050405020304" pitchFamily="18" charset="0"/>
                <a:cs typeface="Times New Roman" panose="02020603050405020304" pitchFamily="18" charset="0"/>
              </a:rPr>
              <a:t>For example, a machine learning algorithm can be used in medical imaging using pattern recognition to look for patterns that indicate a particular disease.</a:t>
            </a:r>
          </a:p>
          <a:p>
            <a:pPr algn="just"/>
            <a:endParaRPr lang="en-IN" b="1" i="0" dirty="0">
              <a:effectLst/>
              <a:latin typeface="Times New Roman" panose="02020603050405020304" pitchFamily="18" charset="0"/>
              <a:cs typeface="Times New Roman" panose="02020603050405020304" pitchFamily="18" charset="0"/>
            </a:endParaRPr>
          </a:p>
          <a:p>
            <a:pPr algn="just"/>
            <a:r>
              <a:rPr lang="en-IN" sz="2000" b="1" i="0" dirty="0">
                <a:solidFill>
                  <a:srgbClr val="0070C0"/>
                </a:solidFill>
                <a:effectLst/>
                <a:latin typeface="Times New Roman" panose="02020603050405020304" pitchFamily="18" charset="0"/>
                <a:cs typeface="Times New Roman" panose="02020603050405020304" pitchFamily="18" charset="0"/>
              </a:rPr>
              <a:t>Reducing costs</a:t>
            </a:r>
            <a:r>
              <a:rPr lang="en-IN" sz="2000" dirty="0">
                <a:solidFill>
                  <a:srgbClr val="0070C0"/>
                </a:solidFill>
                <a:latin typeface="Times New Roman" panose="02020603050405020304" pitchFamily="18" charset="0"/>
                <a:cs typeface="Times New Roman" panose="02020603050405020304" pitchFamily="18" charset="0"/>
              </a:rPr>
              <a:t> </a:t>
            </a:r>
            <a:r>
              <a:rPr lang="en-IN" sz="2000" b="1" dirty="0">
                <a:solidFill>
                  <a:srgbClr val="0070C0"/>
                </a:solidFill>
                <a:latin typeface="Times New Roman" panose="02020603050405020304" pitchFamily="18" charset="0"/>
                <a:cs typeface="Times New Roman" panose="02020603050405020304" pitchFamily="18" charset="0"/>
              </a:rPr>
              <a:t>: </a:t>
            </a:r>
            <a:r>
              <a:rPr lang="en-IN" b="0" i="0" dirty="0">
                <a:effectLst/>
                <a:latin typeface="Times New Roman" panose="02020603050405020304" pitchFamily="18" charset="0"/>
                <a:cs typeface="Times New Roman" panose="02020603050405020304" pitchFamily="18" charset="0"/>
              </a:rPr>
              <a:t>ML can be used to improve the efficiency of healthcare, which could lead to cost savings.</a:t>
            </a:r>
          </a:p>
          <a:p>
            <a:pPr algn="just"/>
            <a:r>
              <a:rPr lang="en-IN" b="0" i="0" dirty="0">
                <a:effectLst/>
                <a:latin typeface="Times New Roman" panose="02020603050405020304" pitchFamily="18" charset="0"/>
                <a:cs typeface="Times New Roman" panose="02020603050405020304" pitchFamily="18" charset="0"/>
              </a:rPr>
              <a:t>For example, machine learning in healthcare could be used to develop better algorithms for managing patient records or scheduling appointments. This could potentially help to reduce the amount of time and resources that are wasted on repetitive tasks in the healthcare system.</a:t>
            </a:r>
          </a:p>
          <a:p>
            <a:pPr algn="just"/>
            <a:endParaRPr lang="en-IN" b="1" dirty="0">
              <a:latin typeface="Times New Roman" panose="02020603050405020304" pitchFamily="18" charset="0"/>
              <a:cs typeface="Times New Roman" panose="02020603050405020304" pitchFamily="18" charset="0"/>
            </a:endParaRPr>
          </a:p>
          <a:p>
            <a:pPr algn="just"/>
            <a:r>
              <a:rPr lang="en-IN" sz="2000" b="1" i="0" dirty="0">
                <a:solidFill>
                  <a:srgbClr val="0070C0"/>
                </a:solidFill>
                <a:effectLst/>
                <a:latin typeface="Times New Roman" panose="02020603050405020304" pitchFamily="18" charset="0"/>
                <a:cs typeface="Times New Roman" panose="02020603050405020304" pitchFamily="18" charset="0"/>
              </a:rPr>
              <a:t>Improving care : </a:t>
            </a:r>
            <a:r>
              <a:rPr lang="en-IN" b="0" i="0" dirty="0">
                <a:effectLst/>
                <a:latin typeface="Times New Roman" panose="02020603050405020304" pitchFamily="18" charset="0"/>
                <a:cs typeface="Times New Roman" panose="02020603050405020304" pitchFamily="18" charset="0"/>
              </a:rPr>
              <a:t>ML in healthcare can also be used to improve the quality of patient care.</a:t>
            </a:r>
            <a:r>
              <a:rPr lang="en-IN" b="0" i="0" dirty="0">
                <a:solidFill>
                  <a:srgbClr val="585656"/>
                </a:solidFill>
                <a:effectLst/>
                <a:latin typeface="Open Sans" panose="020B0606030504020204" pitchFamily="34" charset="0"/>
              </a:rPr>
              <a:t> </a:t>
            </a:r>
          </a:p>
          <a:p>
            <a:pPr algn="just"/>
            <a:r>
              <a:rPr lang="en-IN" b="0" i="0" dirty="0">
                <a:effectLst/>
                <a:latin typeface="Times New Roman" panose="02020603050405020304" pitchFamily="18" charset="0"/>
                <a:cs typeface="Times New Roman" panose="02020603050405020304" pitchFamily="18" charset="0"/>
              </a:rPr>
              <a:t>For example, deep learning algorithms could be used to develop systems that proactively monitor patients and provide alerts to medical devices or electronic health records when there are changes in their condition.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0947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CustomShape 2">
            <a:extLst>
              <a:ext uri="{FF2B5EF4-FFF2-40B4-BE49-F238E27FC236}">
                <a16:creationId xmlns:a16="http://schemas.microsoft.com/office/drawing/2014/main" id="{8BA86F11-D002-DE2F-EAE6-625F43430204}"/>
              </a:ext>
            </a:extLst>
          </p:cNvPr>
          <p:cNvSpPr/>
          <p:nvPr/>
        </p:nvSpPr>
        <p:spPr>
          <a:xfrm>
            <a:off x="1981560" y="3506760"/>
            <a:ext cx="8152560" cy="760320"/>
          </a:xfrm>
          <a:prstGeom prst="rect">
            <a:avLst/>
          </a:prstGeom>
        </p:spPr>
        <p:txBody>
          <a:bodyPr lIns="90000" tIns="45000" rIns="90000" bIns="4500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prstClr val="black"/>
                </a:solidFill>
                <a:effectLst/>
                <a:uLnTx/>
                <a:uFillTx/>
                <a:latin typeface="Arial Black" panose="020B0A04020102020204" pitchFamily="34" charset="0"/>
                <a:ea typeface="+mn-ea"/>
                <a:cs typeface="Arial" panose="020B0604020202020204" pitchFamily="34" charset="0"/>
              </a:rPr>
              <a:t>References</a:t>
            </a:r>
          </a:p>
        </p:txBody>
      </p:sp>
      <p:pic>
        <p:nvPicPr>
          <p:cNvPr id="4" name="Picture 3">
            <a:extLst>
              <a:ext uri="{FF2B5EF4-FFF2-40B4-BE49-F238E27FC236}">
                <a16:creationId xmlns:a16="http://schemas.microsoft.com/office/drawing/2014/main" id="{9FAAC05C-A802-4E71-7D94-34E322E35350}"/>
              </a:ext>
            </a:extLst>
          </p:cNvPr>
          <p:cNvPicPr>
            <a:picLocks noChangeAspect="1"/>
          </p:cNvPicPr>
          <p:nvPr/>
        </p:nvPicPr>
        <p:blipFill>
          <a:blip r:embed="rId3"/>
          <a:stretch>
            <a:fillRect/>
          </a:stretch>
        </p:blipFill>
        <p:spPr>
          <a:xfrm>
            <a:off x="2043112" y="4343400"/>
            <a:ext cx="8105775" cy="104775"/>
          </a:xfrm>
          <a:prstGeom prst="rect">
            <a:avLst/>
          </a:prstGeom>
        </p:spPr>
      </p:pic>
    </p:spTree>
    <p:extLst>
      <p:ext uri="{BB962C8B-B14F-4D97-AF65-F5344CB8AC3E}">
        <p14:creationId xmlns:p14="http://schemas.microsoft.com/office/powerpoint/2010/main" val="3726823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encilGrayscale trans="70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82" name="CustomShape 1"/>
          <p:cNvSpPr/>
          <p:nvPr/>
        </p:nvSpPr>
        <p:spPr>
          <a:xfrm>
            <a:off x="2057520" y="4267080"/>
            <a:ext cx="8076600" cy="75600"/>
          </a:xfrm>
          <a:prstGeom prst="rect">
            <a:avLst/>
          </a:prstGeom>
          <a:solidFill>
            <a:srgbClr val="7030A0"/>
          </a:solidFill>
          <a:ln w="25560">
            <a:solidFill>
              <a:srgbClr val="3A5F8B"/>
            </a:solidFill>
            <a:round/>
          </a:ln>
        </p:spPr>
      </p:sp>
      <p:sp>
        <p:nvSpPr>
          <p:cNvPr id="83" name="CustomShape 2"/>
          <p:cNvSpPr/>
          <p:nvPr/>
        </p:nvSpPr>
        <p:spPr>
          <a:xfrm>
            <a:off x="1981560" y="3400425"/>
            <a:ext cx="8152560" cy="760320"/>
          </a:xfrm>
          <a:prstGeom prst="rect">
            <a:avLst/>
          </a:prstGeom>
        </p:spPr>
        <p:txBody>
          <a:bodyPr lIns="90000" tIns="45000" rIns="90000" bIns="4500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000000"/>
                </a:solidFill>
                <a:effectLst/>
                <a:uLnTx/>
                <a:uFillTx/>
                <a:latin typeface="Arial Black" pitchFamily="34" charset="0"/>
                <a:ea typeface="+mn-ea"/>
                <a:cs typeface="+mn-cs"/>
              </a:rPr>
              <a:t>Abstract</a:t>
            </a:r>
            <a:r>
              <a:rPr kumimoji="0" lang="en-IN" sz="4400" b="1" i="0" u="none" strike="noStrike" kern="1200" cap="none" spc="0" normalizeH="0" baseline="0" noProof="0" dirty="0">
                <a:ln>
                  <a:noFill/>
                </a:ln>
                <a:solidFill>
                  <a:srgbClr val="000000"/>
                </a:solidFill>
                <a:effectLst/>
                <a:uLnTx/>
                <a:uFillTx/>
                <a:latin typeface="Arial Black" pitchFamily="34" charset="0"/>
                <a:ea typeface="+mn-ea"/>
                <a:cs typeface="+mn-cs"/>
              </a:rPr>
              <a:t> </a:t>
            </a:r>
            <a:endParaRPr kumimoji="0" sz="1800" b="0" i="0" u="none" strike="noStrike" kern="1200" cap="none" spc="0" normalizeH="0" baseline="0" noProof="0" dirty="0">
              <a:ln>
                <a:noFill/>
              </a:ln>
              <a:solidFill>
                <a:prstClr val="black"/>
              </a:solidFill>
              <a:effectLst/>
              <a:uLnTx/>
              <a:uFillTx/>
              <a:latin typeface="Arial Black" pitchFamily="34" charset="0"/>
              <a:ea typeface="+mn-ea"/>
              <a:cs typeface="+mn-cs"/>
            </a:endParaRPr>
          </a:p>
        </p:txBody>
      </p:sp>
      <p:sp>
        <p:nvSpPr>
          <p:cNvPr id="84" name="CustomShape 3"/>
          <p:cNvSpPr/>
          <p:nvPr/>
        </p:nvSpPr>
        <p:spPr>
          <a:xfrm>
            <a:off x="2209800" y="1295280"/>
            <a:ext cx="7619400" cy="775800"/>
          </a:xfrm>
          <a:prstGeom prst="rect">
            <a:avLst/>
          </a:prstGeom>
        </p:spPr>
        <p:txBody>
          <a:bodyPr lIns="90000" tIns="45000" rIns="90000" bIns="45000"/>
          <a:lstStyle/>
          <a:p>
            <a:pPr marL="0" marR="0" lvl="0" indent="0" algn="l" defTabSz="457200" rtl="0" eaLnBrk="1" fontAlgn="auto" latinLnBrk="0" hangingPunct="1">
              <a:lnSpc>
                <a:spcPct val="15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Gill Sans MT" panose="020B05020201040202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685800" y="1067400"/>
            <a:ext cx="10744200" cy="50779"/>
          </a:xfrm>
          <a:prstGeom prst="rect">
            <a:avLst/>
          </a:prstGeom>
          <a:solidFill>
            <a:srgbClr val="7030A0"/>
          </a:solidFill>
          <a:ln w="25560">
            <a:solidFill>
              <a:srgbClr val="3A5F8B"/>
            </a:solidFill>
            <a:round/>
          </a:ln>
        </p:spPr>
      </p:sp>
      <p:sp>
        <p:nvSpPr>
          <p:cNvPr id="3" name="Rectangle 2"/>
          <p:cNvSpPr/>
          <p:nvPr/>
        </p:nvSpPr>
        <p:spPr>
          <a:xfrm>
            <a:off x="609600" y="533404"/>
            <a:ext cx="2315827"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1" i="0" u="none" strike="noStrike" kern="1200" cap="none" spc="0" normalizeH="0" baseline="0" noProof="0" dirty="0">
                <a:ln>
                  <a:noFill/>
                </a:ln>
                <a:solidFill>
                  <a:srgbClr val="C00000"/>
                </a:solidFill>
                <a:effectLst/>
                <a:uLnTx/>
                <a:uFillTx/>
                <a:latin typeface="Calibri" pitchFamily="34" charset="0"/>
                <a:ea typeface="+mn-ea"/>
                <a:cs typeface="+mn-cs"/>
              </a:rPr>
              <a:t>REFERENCES</a:t>
            </a:r>
            <a:endParaRPr kumimoji="0" lang="en-US" sz="3200" b="0" i="0" u="none" strike="noStrike" kern="1200" cap="none" spc="0" normalizeH="0" baseline="0" noProof="0" dirty="0">
              <a:ln>
                <a:noFill/>
              </a:ln>
              <a:solidFill>
                <a:srgbClr val="C00000"/>
              </a:solidFill>
              <a:effectLst/>
              <a:uLnTx/>
              <a:uFillTx/>
              <a:latin typeface="Calibri" pitchFamily="34" charset="0"/>
              <a:ea typeface="+mn-ea"/>
              <a:cs typeface="+mn-cs"/>
            </a:endParaRPr>
          </a:p>
        </p:txBody>
      </p:sp>
      <p:sp>
        <p:nvSpPr>
          <p:cNvPr id="4" name="Rectangle 3">
            <a:extLst>
              <a:ext uri="{FF2B5EF4-FFF2-40B4-BE49-F238E27FC236}">
                <a16:creationId xmlns:a16="http://schemas.microsoft.com/office/drawing/2014/main" id="{15F06D00-CFAC-EA26-9D2E-F52666FE85AD}"/>
              </a:ext>
            </a:extLst>
          </p:cNvPr>
          <p:cNvSpPr/>
          <p:nvPr/>
        </p:nvSpPr>
        <p:spPr>
          <a:xfrm>
            <a:off x="685800" y="1219200"/>
            <a:ext cx="10744200" cy="4800600"/>
          </a:xfrm>
          <a:prstGeom prst="rect">
            <a:avLst/>
          </a:prstGeom>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Gill Sans MT" panose="020B0502020104020203"/>
                <a:ea typeface="+mn-ea"/>
                <a:cs typeface="+mn-cs"/>
              </a:rPr>
              <a:t>[1] G. Eason, B. Noble, and I.N. Sneddon, “On certain integrals of Lipschitz-Hankel type involving products of Bessel functions,” Phil. Trans. Roy. Soc. London, vol. A247, pp. 529-551, April 1955. (references)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Gill Sans MT" panose="020B0502020104020203"/>
                <a:ea typeface="+mn-ea"/>
                <a:cs typeface="+mn-cs"/>
              </a:rPr>
              <a:t>[2] Jiang M, Zhang S, Huang J, et al. Scalable histopathological image analysis via supervised hashing with multiple features[J]. Medical Image Analysis, 2016, 34:3-12.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Gill Sans MT" panose="020B0502020104020203"/>
                <a:ea typeface="+mn-ea"/>
                <a:cs typeface="+mn-cs"/>
              </a:rPr>
              <a:t>[3] Joanna J K, Pawel K . Automatic Classification of Specific Melanocytic Lesions Using Artificial Intelligence[J]. BioMed Research International, 2016, 2016:1-17.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Gill Sans MT" panose="020B0502020104020203"/>
                <a:ea typeface="+mn-ea"/>
                <a:cs typeface="+mn-cs"/>
              </a:rPr>
              <a:t>[4] Lu-Cheng, Zhu,Yun-Liang, Ye,Wen-Hua, Luo,Meng, Su,Hang-Ping, Wei,Xue-Bang, Zhang,Juan, Wei,Chang-Lin, Zou.A model to discriminate malignant from benign thyroid nodules using artificial neural network.[J].PloS one,2013,8(12):e82211.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Gill Sans MT" panose="020B0502020104020203"/>
                <a:ea typeface="+mn-ea"/>
                <a:cs typeface="+mn-cs"/>
              </a:rPr>
              <a:t>[5] Huang W C , Chang C P . Automatic Nasal Tumour Detection by grey prediction and Fuzzy C-Means clustering[C]// IEEE International Conference on Systems. IEEE, 2006.M. Young, The Technical Writer’s Handbook. Mill Valley, CA: University Science, 1989. </a:t>
            </a:r>
          </a:p>
        </p:txBody>
      </p:sp>
    </p:spTree>
    <p:extLst>
      <p:ext uri="{BB962C8B-B14F-4D97-AF65-F5344CB8AC3E}">
        <p14:creationId xmlns:p14="http://schemas.microsoft.com/office/powerpoint/2010/main" val="33698406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20000"/>
                    </a14:imgEffect>
                    <a14:imgEffect>
                      <a14:brightnessContrast contrast="40000"/>
                    </a14:imgEffect>
                  </a14:imgLayer>
                </a14:imgProps>
              </a:ext>
              <a:ext uri="{837473B0-CC2E-450A-ABE3-18F120FF3D39}">
                <a1611:picAttrSrcUrl xmlns:a1611="http://schemas.microsoft.com/office/drawing/2016/11/main" r:id="rId4"/>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1788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685800" y="1129847"/>
            <a:ext cx="10744200" cy="45719"/>
          </a:xfrm>
          <a:prstGeom prst="rect">
            <a:avLst/>
          </a:prstGeom>
          <a:solidFill>
            <a:srgbClr val="7030A0"/>
          </a:solidFill>
          <a:ln w="25560">
            <a:solidFill>
              <a:srgbClr val="3A5F8B"/>
            </a:solidFill>
            <a:round/>
          </a:ln>
        </p:spPr>
      </p:sp>
      <p:sp>
        <p:nvSpPr>
          <p:cNvPr id="5" name="TextBox 4"/>
          <p:cNvSpPr txBox="1"/>
          <p:nvPr/>
        </p:nvSpPr>
        <p:spPr>
          <a:xfrm>
            <a:off x="685800" y="586981"/>
            <a:ext cx="365760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C00000"/>
                </a:solidFill>
                <a:effectLst/>
                <a:uLnTx/>
                <a:uFillTx/>
                <a:latin typeface="Calibri" pitchFamily="34" charset="0"/>
                <a:ea typeface="+mn-ea"/>
                <a:cs typeface="+mn-cs"/>
              </a:rPr>
              <a:t>ABSTRACT</a:t>
            </a:r>
          </a:p>
        </p:txBody>
      </p:sp>
      <p:sp>
        <p:nvSpPr>
          <p:cNvPr id="2" name="Rectangle 1">
            <a:extLst>
              <a:ext uri="{FF2B5EF4-FFF2-40B4-BE49-F238E27FC236}">
                <a16:creationId xmlns:a16="http://schemas.microsoft.com/office/drawing/2014/main" id="{B61DE5B4-6BF9-9261-164A-F31CA5397240}"/>
              </a:ext>
            </a:extLst>
          </p:cNvPr>
          <p:cNvSpPr/>
          <p:nvPr/>
        </p:nvSpPr>
        <p:spPr>
          <a:xfrm>
            <a:off x="695324" y="1382286"/>
            <a:ext cx="10744199" cy="4485114"/>
          </a:xfrm>
          <a:prstGeom prst="rect">
            <a:avLst/>
          </a:prstGeom>
        </p:spPr>
        <p:txBody>
          <a:bodyPr/>
          <a:lstStyle/>
          <a:p>
            <a:pPr marL="0" marR="0" lvl="0" indent="0" algn="just" defTabSz="4572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These years, with artificial intelligence and machine learning becoming the hotspot of research, several applications have emerged in each of these areas. It exists not only as a kind of academic frontier but also something close to our life. In this trend, the combination of medical care and machine learning becomes more and more tighter. The proposal of its main idea also greatly alleviated the existing situation of unbalanced medical distribution and resources strain. </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4572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This summarizes some application of machine learning and auxiliary tumour treatment in the process of medical resource allocation and puts forward some new methods of application to realize it closer to human life in the era of artificial intelligence and the explores a good situation of mutual combination of medical industry and computer industry, which is benefit both</a:t>
            </a:r>
            <a:r>
              <a:rPr lang="en-US" sz="2000" dirty="0">
                <a:solidFill>
                  <a:prstClr val="black"/>
                </a:solidFill>
                <a:latin typeface="Times New Roman" panose="02020603050405020304" pitchFamily="18" charset="0"/>
                <a:cs typeface="Times New Roman" panose="02020603050405020304" pitchFamily="18" charset="0"/>
              </a:rPr>
              <a:t>.</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artisticPencilGrayscale trans="70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46" name="CustomShape 1"/>
          <p:cNvSpPr/>
          <p:nvPr/>
        </p:nvSpPr>
        <p:spPr>
          <a:xfrm>
            <a:off x="1752600" y="4267200"/>
            <a:ext cx="8381520" cy="75480"/>
          </a:xfrm>
          <a:prstGeom prst="rect">
            <a:avLst/>
          </a:prstGeom>
          <a:solidFill>
            <a:srgbClr val="7030A0"/>
          </a:solidFill>
          <a:ln w="25560">
            <a:solidFill>
              <a:srgbClr val="3A5F8B"/>
            </a:solidFill>
            <a:round/>
          </a:ln>
        </p:spPr>
      </p:sp>
      <p:sp>
        <p:nvSpPr>
          <p:cNvPr id="47" name="CustomShape 2"/>
          <p:cNvSpPr/>
          <p:nvPr/>
        </p:nvSpPr>
        <p:spPr>
          <a:xfrm>
            <a:off x="647700" y="3409950"/>
            <a:ext cx="10896600" cy="760320"/>
          </a:xfrm>
          <a:prstGeom prst="rect">
            <a:avLst/>
          </a:prstGeom>
        </p:spPr>
        <p:txBody>
          <a:bodyPr lIns="90000" tIns="45000" rIns="90000" bIns="4500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000000"/>
                </a:solidFill>
                <a:effectLst/>
                <a:uLnTx/>
                <a:uFillTx/>
                <a:latin typeface="Arial Black"/>
                <a:ea typeface="+mn-ea"/>
                <a:cs typeface="+mn-cs"/>
              </a:rPr>
              <a:t>INTRODUCTION</a:t>
            </a:r>
            <a:endParaRPr kumimoji="0" sz="54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CustomShape 1"/>
          <p:cNvSpPr/>
          <p:nvPr/>
        </p:nvSpPr>
        <p:spPr>
          <a:xfrm>
            <a:off x="762000" y="1066800"/>
            <a:ext cx="10668000" cy="76200"/>
          </a:xfrm>
          <a:prstGeom prst="rect">
            <a:avLst/>
          </a:prstGeom>
          <a:solidFill>
            <a:srgbClr val="7030A0"/>
          </a:solidFill>
          <a:ln w="25560">
            <a:solidFill>
              <a:srgbClr val="3A5F8B"/>
            </a:solidFill>
            <a:round/>
          </a:ln>
        </p:spPr>
      </p:sp>
      <p:sp>
        <p:nvSpPr>
          <p:cNvPr id="50" name="CustomShape 2"/>
          <p:cNvSpPr/>
          <p:nvPr/>
        </p:nvSpPr>
        <p:spPr>
          <a:xfrm>
            <a:off x="762000" y="489360"/>
            <a:ext cx="8381160" cy="577440"/>
          </a:xfrm>
          <a:prstGeom prst="rect">
            <a:avLst/>
          </a:prstGeom>
        </p:spPr>
        <p:txBody>
          <a:bodyPr lIns="90000" tIns="45000" rIns="90000" bIns="4500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3200" b="1" i="0" u="none" strike="noStrike" kern="1200" cap="none" spc="0" normalizeH="0" baseline="0" noProof="0" dirty="0">
                <a:ln>
                  <a:noFill/>
                </a:ln>
                <a:solidFill>
                  <a:srgbClr val="C00000"/>
                </a:solidFill>
                <a:effectLst/>
                <a:uLnTx/>
                <a:uFillTx/>
                <a:latin typeface="Calibri"/>
                <a:ea typeface="+mn-ea"/>
                <a:cs typeface="+mn-cs"/>
              </a:rPr>
              <a:t>INTRODUCTION</a:t>
            </a:r>
            <a:endParaRPr kumimoji="0" sz="1800" b="0" i="0" u="none" strike="noStrike" kern="1200" cap="none" spc="0" normalizeH="0" baseline="0" noProof="0" dirty="0">
              <a:ln>
                <a:noFill/>
              </a:ln>
              <a:solidFill>
                <a:srgbClr val="C00000"/>
              </a:solidFill>
              <a:effectLst/>
              <a:uLnTx/>
              <a:uFillTx/>
              <a:latin typeface="Gill Sans MT" panose="020B0502020104020203"/>
              <a:ea typeface="+mn-ea"/>
              <a:cs typeface="+mn-cs"/>
            </a:endParaRPr>
          </a:p>
        </p:txBody>
      </p:sp>
      <p:sp>
        <p:nvSpPr>
          <p:cNvPr id="5" name="TextBox 4"/>
          <p:cNvSpPr txBox="1"/>
          <p:nvPr/>
        </p:nvSpPr>
        <p:spPr>
          <a:xfrm>
            <a:off x="1828800" y="1447800"/>
            <a:ext cx="762000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2" name="Rectangle 1">
            <a:extLst>
              <a:ext uri="{FF2B5EF4-FFF2-40B4-BE49-F238E27FC236}">
                <a16:creationId xmlns:a16="http://schemas.microsoft.com/office/drawing/2014/main" id="{8C319FBD-356E-9097-25F3-CD11562F17E3}"/>
              </a:ext>
            </a:extLst>
          </p:cNvPr>
          <p:cNvSpPr/>
          <p:nvPr/>
        </p:nvSpPr>
        <p:spPr>
          <a:xfrm>
            <a:off x="762000" y="1284327"/>
            <a:ext cx="10668000" cy="4857393"/>
          </a:xfrm>
          <a:prstGeom prst="rect">
            <a:avLst/>
          </a:prstGeom>
        </p:spPr>
        <p:txBody>
          <a:bodyPr/>
          <a:lstStyle/>
          <a:p>
            <a:pPr lvl="0" algn="just">
              <a:buChar char="•"/>
            </a:pPr>
            <a:r>
              <a:rPr lang="en-US" sz="2000" dirty="0">
                <a:latin typeface="Times New Roman" panose="02020603050405020304" pitchFamily="18" charset="0"/>
                <a:cs typeface="Times New Roman" panose="02020603050405020304" pitchFamily="18" charset="0"/>
              </a:rPr>
              <a:t>	In today’s society, medical care problems have become a hot topic, and problems such as the unbalance and insufficient allocation of medical resources has become increasingly apparent. In this situation, the application of ML has become the unavoidable trend in the current development of medical care. As early as 1972, the scientists in the University of Leeds in the UK has been trying to use artificial intelligence (ANN) algorithms to judge abdominal pain. Now, more and more researchers are committed to the combination of ML and medical care. The methods of pathological diagnosis of tumors, lung cancer, etc. by ML has gradually entered the field of vision. Some companies, such as Alibaba, Amazon, and Baidu have established their own research team working for it. </a:t>
            </a:r>
          </a:p>
          <a:p>
            <a:pPr lvl="0" algn="just"/>
            <a:endParaRPr lang="en-US" sz="2000" dirty="0">
              <a:latin typeface="Times New Roman" panose="02020603050405020304" pitchFamily="18" charset="0"/>
              <a:cs typeface="Times New Roman" panose="02020603050405020304" pitchFamily="18" charset="0"/>
            </a:endParaRPr>
          </a:p>
          <a:p>
            <a:pPr lvl="0" algn="just">
              <a:buChar char="•"/>
            </a:pPr>
            <a:r>
              <a:rPr lang="en-US" sz="2000" dirty="0">
                <a:latin typeface="Times New Roman" panose="02020603050405020304" pitchFamily="18" charset="0"/>
                <a:cs typeface="Times New Roman" panose="02020603050405020304" pitchFamily="18" charset="0"/>
              </a:rPr>
              <a:t>	This introduction of ML in medical care has greatly saved medical resources and provided a new way for citizens to see a doctor and facilitate people’s lives. At the same time, the demand of people also provides a new impetus for the research and development of ML, with promoting its continuous improvement.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CustomShape 2">
            <a:extLst>
              <a:ext uri="{FF2B5EF4-FFF2-40B4-BE49-F238E27FC236}">
                <a16:creationId xmlns:a16="http://schemas.microsoft.com/office/drawing/2014/main" id="{8BA86F11-D002-DE2F-EAE6-625F43430204}"/>
              </a:ext>
            </a:extLst>
          </p:cNvPr>
          <p:cNvSpPr/>
          <p:nvPr/>
        </p:nvSpPr>
        <p:spPr>
          <a:xfrm>
            <a:off x="1981560" y="3506760"/>
            <a:ext cx="8152560" cy="760320"/>
          </a:xfrm>
          <a:prstGeom prst="rect">
            <a:avLst/>
          </a:prstGeom>
        </p:spPr>
        <p:txBody>
          <a:bodyPr lIns="90000" tIns="45000" rIns="90000" bIns="4500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000000"/>
                </a:solidFill>
                <a:effectLst/>
                <a:uLnTx/>
                <a:uFillTx/>
                <a:latin typeface="Arial Black" pitchFamily="34" charset="0"/>
                <a:ea typeface="+mn-ea"/>
                <a:cs typeface="+mn-cs"/>
              </a:rPr>
              <a:t>Literature Review</a:t>
            </a:r>
            <a:endParaRPr kumimoji="0" lang="en-IN" sz="5400" b="0" i="0" u="none" strike="noStrike" kern="1200" cap="none" spc="0" normalizeH="0" baseline="0" noProof="0" dirty="0">
              <a:ln>
                <a:noFill/>
              </a:ln>
              <a:solidFill>
                <a:prstClr val="black"/>
              </a:solidFill>
              <a:effectLst/>
              <a:uLnTx/>
              <a:uFillTx/>
              <a:latin typeface="Arial Black" pitchFamily="34" charset="0"/>
              <a:ea typeface="+mn-ea"/>
              <a:cs typeface="+mn-cs"/>
            </a:endParaRPr>
          </a:p>
        </p:txBody>
      </p:sp>
      <p:pic>
        <p:nvPicPr>
          <p:cNvPr id="4" name="Picture 3">
            <a:extLst>
              <a:ext uri="{FF2B5EF4-FFF2-40B4-BE49-F238E27FC236}">
                <a16:creationId xmlns:a16="http://schemas.microsoft.com/office/drawing/2014/main" id="{9FAAC05C-A802-4E71-7D94-34E322E35350}"/>
              </a:ext>
            </a:extLst>
          </p:cNvPr>
          <p:cNvPicPr>
            <a:picLocks noChangeAspect="1"/>
          </p:cNvPicPr>
          <p:nvPr/>
        </p:nvPicPr>
        <p:blipFill>
          <a:blip r:embed="rId3"/>
          <a:stretch>
            <a:fillRect/>
          </a:stretch>
        </p:blipFill>
        <p:spPr>
          <a:xfrm>
            <a:off x="2043112" y="4343400"/>
            <a:ext cx="8105775" cy="104775"/>
          </a:xfrm>
          <a:prstGeom prst="rect">
            <a:avLst/>
          </a:prstGeom>
        </p:spPr>
      </p:pic>
    </p:spTree>
    <p:extLst>
      <p:ext uri="{BB962C8B-B14F-4D97-AF65-F5344CB8AC3E}">
        <p14:creationId xmlns:p14="http://schemas.microsoft.com/office/powerpoint/2010/main" val="2425750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EC4393-D4E6-61AB-C183-655F25D40FE0}"/>
              </a:ext>
            </a:extLst>
          </p:cNvPr>
          <p:cNvPicPr>
            <a:picLocks noChangeAspect="1"/>
          </p:cNvPicPr>
          <p:nvPr/>
        </p:nvPicPr>
        <p:blipFill>
          <a:blip r:embed="rId2"/>
          <a:stretch>
            <a:fillRect/>
          </a:stretch>
        </p:blipFill>
        <p:spPr>
          <a:xfrm>
            <a:off x="671512" y="1219200"/>
            <a:ext cx="10848975" cy="104775"/>
          </a:xfrm>
          <a:prstGeom prst="rect">
            <a:avLst/>
          </a:prstGeom>
        </p:spPr>
      </p:pic>
      <p:sp>
        <p:nvSpPr>
          <p:cNvPr id="8" name="TextBox 7">
            <a:extLst>
              <a:ext uri="{FF2B5EF4-FFF2-40B4-BE49-F238E27FC236}">
                <a16:creationId xmlns:a16="http://schemas.microsoft.com/office/drawing/2014/main" id="{5AD1BC79-C4AD-C404-5EEB-4288F5192A54}"/>
              </a:ext>
            </a:extLst>
          </p:cNvPr>
          <p:cNvSpPr txBox="1"/>
          <p:nvPr/>
        </p:nvSpPr>
        <p:spPr>
          <a:xfrm>
            <a:off x="676224" y="609545"/>
            <a:ext cx="10253033"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all"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Calibri" panose="020F0502020204030204" pitchFamily="34" charset="0"/>
              </a:rPr>
              <a:t>Detailed Study of Existing SYSTEM</a:t>
            </a:r>
            <a:endParaRPr kumimoji="0" lang="en-IN" sz="3200" b="1" i="0"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8186FE91-870F-4EBA-E09B-D3B2220B4593}"/>
              </a:ext>
            </a:extLst>
          </p:cNvPr>
          <p:cNvSpPr txBox="1"/>
          <p:nvPr/>
        </p:nvSpPr>
        <p:spPr>
          <a:xfrm>
            <a:off x="639304" y="1363781"/>
            <a:ext cx="10848975"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 Automatic Detection Of Cerebral Microbleeds From MR Images Via 3D Convolutional Neural Networks</a:t>
            </a:r>
          </a:p>
        </p:txBody>
      </p:sp>
      <p:graphicFrame>
        <p:nvGraphicFramePr>
          <p:cNvPr id="21" name="Diagram 20">
            <a:extLst>
              <a:ext uri="{FF2B5EF4-FFF2-40B4-BE49-F238E27FC236}">
                <a16:creationId xmlns:a16="http://schemas.microsoft.com/office/drawing/2014/main" id="{B97EBDB3-0347-B450-AF42-FAC75B6123C2}"/>
              </a:ext>
            </a:extLst>
          </p:cNvPr>
          <p:cNvGraphicFramePr/>
          <p:nvPr/>
        </p:nvGraphicFramePr>
        <p:xfrm>
          <a:off x="636676" y="1981200"/>
          <a:ext cx="10848975" cy="48017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46003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495B53-7157-36DC-25F1-7648DF0E975C}"/>
              </a:ext>
            </a:extLst>
          </p:cNvPr>
          <p:cNvPicPr>
            <a:picLocks noChangeAspect="1"/>
          </p:cNvPicPr>
          <p:nvPr/>
        </p:nvPicPr>
        <p:blipFill>
          <a:blip r:embed="rId2"/>
          <a:stretch>
            <a:fillRect/>
          </a:stretch>
        </p:blipFill>
        <p:spPr>
          <a:xfrm>
            <a:off x="990600" y="838200"/>
            <a:ext cx="10210800" cy="131984"/>
          </a:xfrm>
          <a:prstGeom prst="rect">
            <a:avLst/>
          </a:prstGeom>
        </p:spPr>
      </p:pic>
      <p:grpSp>
        <p:nvGrpSpPr>
          <p:cNvPr id="8" name="Diagram group">
            <a:extLst>
              <a:ext uri="{FF2B5EF4-FFF2-40B4-BE49-F238E27FC236}">
                <a16:creationId xmlns:a16="http://schemas.microsoft.com/office/drawing/2014/main" id="{B1B7661A-B00C-8ADB-9BD2-1954A8F703A9}"/>
              </a:ext>
            </a:extLst>
          </p:cNvPr>
          <p:cNvGrpSpPr/>
          <p:nvPr/>
        </p:nvGrpSpPr>
        <p:grpSpPr>
          <a:xfrm>
            <a:off x="671512" y="2432568"/>
            <a:ext cx="10848975" cy="1676400"/>
            <a:chOff x="0" y="3341789"/>
            <a:chExt cx="10848975" cy="1246253"/>
          </a:xfrm>
          <a:scene3d>
            <a:camera prst="orthographicFront">
              <a:rot lat="0" lon="0" rev="0"/>
            </a:camera>
            <a:lightRig rig="balanced" dir="t">
              <a:rot lat="0" lon="0" rev="8700000"/>
            </a:lightRig>
          </a:scene3d>
        </p:grpSpPr>
        <p:grpSp>
          <p:nvGrpSpPr>
            <p:cNvPr id="9" name="Group 8">
              <a:extLst>
                <a:ext uri="{FF2B5EF4-FFF2-40B4-BE49-F238E27FC236}">
                  <a16:creationId xmlns:a16="http://schemas.microsoft.com/office/drawing/2014/main" id="{89430D2C-47BF-CD9E-1C29-7EE50FC4D93F}"/>
                </a:ext>
              </a:extLst>
            </p:cNvPr>
            <p:cNvGrpSpPr/>
            <p:nvPr/>
          </p:nvGrpSpPr>
          <p:grpSpPr>
            <a:xfrm>
              <a:off x="0" y="3341789"/>
              <a:ext cx="10848975" cy="1246253"/>
              <a:chOff x="0" y="3341789"/>
              <a:chExt cx="10848975" cy="1246253"/>
            </a:xfrm>
            <a:scene3d>
              <a:camera prst="orthographicFront">
                <a:rot lat="0" lon="0" rev="0"/>
              </a:camera>
              <a:lightRig rig="balanced" dir="t">
                <a:rot lat="0" lon="0" rev="8700000"/>
              </a:lightRig>
            </a:scene3d>
          </p:grpSpPr>
          <p:sp>
            <p:nvSpPr>
              <p:cNvPr id="10" name="Rectangle: Rounded Corners 9">
                <a:extLst>
                  <a:ext uri="{FF2B5EF4-FFF2-40B4-BE49-F238E27FC236}">
                    <a16:creationId xmlns:a16="http://schemas.microsoft.com/office/drawing/2014/main" id="{19B2F512-EF11-12CF-42B4-8F0E2D9C6F7E}"/>
                  </a:ext>
                </a:extLst>
              </p:cNvPr>
              <p:cNvSpPr/>
              <p:nvPr/>
            </p:nvSpPr>
            <p:spPr>
              <a:xfrm>
                <a:off x="0" y="3341789"/>
                <a:ext cx="10848975" cy="1246253"/>
              </a:xfrm>
              <a:prstGeom prst="roundRect">
                <a:avLst/>
              </a:prstGeom>
              <a:ln>
                <a:noFill/>
              </a:ln>
              <a:effectLst>
                <a:outerShdw blurRad="44450" dist="27940" dir="5400000" algn="ctr">
                  <a:srgbClr val="000000">
                    <a:alpha val="32000"/>
                  </a:srgbClr>
                </a:outerShdw>
              </a:effectLst>
              <a:sp3d>
                <a:bevelT w="190500" h="38100"/>
              </a:sp3d>
            </p:spPr>
            <p:style>
              <a:lnRef idx="2">
                <a:scrgbClr r="0" g="0" b="0"/>
              </a:lnRef>
              <a:fillRef idx="1">
                <a:schemeClr val="accent1">
                  <a:hueOff val="0"/>
                  <a:satOff val="0"/>
                  <a:lumOff val="0"/>
                  <a:alphaOff val="0"/>
                </a:schemeClr>
              </a:fillRef>
              <a:effectRef idx="0">
                <a:scrgbClr r="0" g="0" b="0"/>
              </a:effectRef>
              <a:fontRef idx="minor">
                <a:schemeClr val="lt1"/>
              </a:fontRef>
            </p:style>
          </p:sp>
          <p:sp>
            <p:nvSpPr>
              <p:cNvPr id="11" name="Rectangle: Rounded Corners 4">
                <a:extLst>
                  <a:ext uri="{FF2B5EF4-FFF2-40B4-BE49-F238E27FC236}">
                    <a16:creationId xmlns:a16="http://schemas.microsoft.com/office/drawing/2014/main" id="{07927090-13ED-D3FD-FCE8-2CD25C5535C9}"/>
                  </a:ext>
                </a:extLst>
              </p:cNvPr>
              <p:cNvSpPr txBox="1"/>
              <p:nvPr/>
            </p:nvSpPr>
            <p:spPr>
              <a:xfrm>
                <a:off x="60837" y="3402626"/>
                <a:ext cx="10727301" cy="1124579"/>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just" defTabSz="62230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Compared with traditional sliding window strategy, the proposed 3D FCN strategy can remove massive redundant computations and dramatically speed up the detection process. We constructed a large dataset with 320 volumetric MR scans and performed extensive experiments to validate the proposed method, which achieved a high sensitivity of 93.16% with an average number of 2.74 false positives per subject, outperforming previous methods using low-level descriptors or 2D CNNs by a significant margin. </a:t>
                </a:r>
                <a:endParaRPr kumimoji="0" lang="en-IN" sz="2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pSp>
      </p:grpSp>
      <p:grpSp>
        <p:nvGrpSpPr>
          <p:cNvPr id="12" name="Diagram group">
            <a:extLst>
              <a:ext uri="{FF2B5EF4-FFF2-40B4-BE49-F238E27FC236}">
                <a16:creationId xmlns:a16="http://schemas.microsoft.com/office/drawing/2014/main" id="{11281115-C0D3-1751-9C2A-817332C67C94}"/>
              </a:ext>
            </a:extLst>
          </p:cNvPr>
          <p:cNvGrpSpPr/>
          <p:nvPr/>
        </p:nvGrpSpPr>
        <p:grpSpPr>
          <a:xfrm>
            <a:off x="664613" y="1157669"/>
            <a:ext cx="10848975" cy="1087414"/>
            <a:chOff x="0" y="2677091"/>
            <a:chExt cx="10848975" cy="612229"/>
          </a:xfrm>
          <a:scene3d>
            <a:camera prst="orthographicFront">
              <a:rot lat="0" lon="0" rev="0"/>
            </a:camera>
            <a:lightRig rig="balanced" dir="t">
              <a:rot lat="0" lon="0" rev="8700000"/>
            </a:lightRig>
          </a:scene3d>
        </p:grpSpPr>
        <p:grpSp>
          <p:nvGrpSpPr>
            <p:cNvPr id="13" name="Group 12">
              <a:extLst>
                <a:ext uri="{FF2B5EF4-FFF2-40B4-BE49-F238E27FC236}">
                  <a16:creationId xmlns:a16="http://schemas.microsoft.com/office/drawing/2014/main" id="{74AD9366-0962-A79E-52F3-D839D2271F73}"/>
                </a:ext>
              </a:extLst>
            </p:cNvPr>
            <p:cNvGrpSpPr/>
            <p:nvPr/>
          </p:nvGrpSpPr>
          <p:grpSpPr>
            <a:xfrm>
              <a:off x="0" y="2677091"/>
              <a:ext cx="10848975" cy="612229"/>
              <a:chOff x="0" y="2677091"/>
              <a:chExt cx="10848975" cy="612229"/>
            </a:xfrm>
            <a:scene3d>
              <a:camera prst="orthographicFront">
                <a:rot lat="0" lon="0" rev="0"/>
              </a:camera>
              <a:lightRig rig="balanced" dir="t">
                <a:rot lat="0" lon="0" rev="8700000"/>
              </a:lightRig>
            </a:scene3d>
          </p:grpSpPr>
          <p:sp>
            <p:nvSpPr>
              <p:cNvPr id="14" name="Rectangle: Rounded Corners 13">
                <a:extLst>
                  <a:ext uri="{FF2B5EF4-FFF2-40B4-BE49-F238E27FC236}">
                    <a16:creationId xmlns:a16="http://schemas.microsoft.com/office/drawing/2014/main" id="{67E0090F-C227-61CD-E317-AFE27B20E9C5}"/>
                  </a:ext>
                </a:extLst>
              </p:cNvPr>
              <p:cNvSpPr/>
              <p:nvPr/>
            </p:nvSpPr>
            <p:spPr>
              <a:xfrm>
                <a:off x="0" y="2677091"/>
                <a:ext cx="10848975" cy="612229"/>
              </a:xfrm>
              <a:prstGeom prst="roundRect">
                <a:avLst/>
              </a:prstGeom>
              <a:ln>
                <a:noFill/>
              </a:ln>
              <a:effectLst>
                <a:outerShdw blurRad="44450" dist="27940" dir="5400000" algn="ctr">
                  <a:srgbClr val="000000">
                    <a:alpha val="32000"/>
                  </a:srgbClr>
                </a:outerShdw>
              </a:effectLst>
              <a:sp3d>
                <a:bevelT w="190500" h="38100"/>
              </a:sp3d>
            </p:spPr>
            <p:style>
              <a:lnRef idx="2">
                <a:scrgbClr r="0" g="0" b="0"/>
              </a:lnRef>
              <a:fillRef idx="1">
                <a:schemeClr val="accent1">
                  <a:hueOff val="0"/>
                  <a:satOff val="0"/>
                  <a:lumOff val="0"/>
                  <a:alphaOff val="0"/>
                </a:schemeClr>
              </a:fillRef>
              <a:effectRef idx="0">
                <a:scrgbClr r="0" g="0" b="0"/>
              </a:effectRef>
              <a:fontRef idx="minor">
                <a:schemeClr val="lt1"/>
              </a:fontRef>
            </p:style>
          </p:sp>
          <p:sp>
            <p:nvSpPr>
              <p:cNvPr id="15" name="Rectangle: Rounded Corners 4">
                <a:extLst>
                  <a:ext uri="{FF2B5EF4-FFF2-40B4-BE49-F238E27FC236}">
                    <a16:creationId xmlns:a16="http://schemas.microsoft.com/office/drawing/2014/main" id="{7AF5D456-A49C-C5FB-43ED-3E84249D94C0}"/>
                  </a:ext>
                </a:extLst>
              </p:cNvPr>
              <p:cNvSpPr txBox="1"/>
              <p:nvPr/>
            </p:nvSpPr>
            <p:spPr>
              <a:xfrm>
                <a:off x="29887" y="2706978"/>
                <a:ext cx="10789201" cy="552455"/>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just" defTabSz="62230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They first exploit a 3D fully convolutional network (FCN) strategy to retrieve the candidates with high probabilities of being CMBs, and then apply a well-trained 3D CNN discrimination model to distinguish CMBs from hard mimics.</a:t>
                </a:r>
                <a:endParaRPr kumimoji="0" lang="en-IN" sz="2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pSp>
      </p:grpSp>
      <p:sp>
        <p:nvSpPr>
          <p:cNvPr id="2" name="TextBox 1">
            <a:extLst>
              <a:ext uri="{FF2B5EF4-FFF2-40B4-BE49-F238E27FC236}">
                <a16:creationId xmlns:a16="http://schemas.microsoft.com/office/drawing/2014/main" id="{6814943A-4FBF-A218-CE1D-2E3A283E65C5}"/>
              </a:ext>
            </a:extLst>
          </p:cNvPr>
          <p:cNvSpPr txBox="1"/>
          <p:nvPr/>
        </p:nvSpPr>
        <p:spPr>
          <a:xfrm>
            <a:off x="671512" y="4567575"/>
            <a:ext cx="10855874" cy="1335237"/>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20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LIMITATIONS</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285750" marR="0" lvl="0" indent="-285750" algn="l" defTabSz="4572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rgbClr val="336699"/>
                </a:solidFill>
                <a:effectLst/>
                <a:uLnTx/>
                <a:uFillTx/>
                <a:latin typeface="Times New Roman" panose="02020603050405020304" pitchFamily="18" charset="0"/>
                <a:ea typeface="+mn-ea"/>
                <a:cs typeface="Times New Roman" panose="02020603050405020304" pitchFamily="18" charset="0"/>
              </a:rPr>
              <a:t>This procedure is laborious, time-consuming, and error prone.</a:t>
            </a:r>
          </a:p>
          <a:p>
            <a:pPr marL="285750" marR="0" lvl="0" indent="-285750" algn="l" defTabSz="4572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rgbClr val="336699"/>
                </a:solidFill>
                <a:effectLst/>
                <a:uLnTx/>
                <a:uFillTx/>
                <a:latin typeface="Times New Roman" panose="02020603050405020304" pitchFamily="18" charset="0"/>
                <a:ea typeface="+mn-ea"/>
                <a:cs typeface="Times New Roman" panose="02020603050405020304" pitchFamily="18" charset="0"/>
              </a:rPr>
              <a:t>It consumes high cost. </a:t>
            </a:r>
            <a:endParaRPr kumimoji="0" lang="en-IN" sz="1800" b="0" i="0" u="none" strike="noStrike" kern="1200" cap="none" spc="0" normalizeH="0" baseline="0" noProof="0" dirty="0">
              <a:ln>
                <a:noFill/>
              </a:ln>
              <a:solidFill>
                <a:srgbClr val="336699"/>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440625586"/>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955</TotalTime>
  <Words>2157</Words>
  <Application>Microsoft Office PowerPoint</Application>
  <PresentationFormat>Widescreen</PresentationFormat>
  <Paragraphs>155</Paragraphs>
  <Slides>31</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Arial Black</vt:lpstr>
      <vt:lpstr>Bookman Old Style</vt:lpstr>
      <vt:lpstr>Calibri</vt:lpstr>
      <vt:lpstr>Carlito</vt:lpstr>
      <vt:lpstr>Gill Sans MT</vt:lpstr>
      <vt:lpstr>Open Sans</vt:lpstr>
      <vt:lpstr>Times New Roman</vt:lpstr>
      <vt:lpstr>Wingdings</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Rohith Reddy</dc:creator>
  <cp:lastModifiedBy>Rohith Reddy</cp:lastModifiedBy>
  <cp:revision>107</cp:revision>
  <dcterms:created xsi:type="dcterms:W3CDTF">2023-02-07T10:13:24Z</dcterms:created>
  <dcterms:modified xsi:type="dcterms:W3CDTF">2023-04-10T09:48:57Z</dcterms:modified>
</cp:coreProperties>
</file>